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98" r:id="rId3"/>
    <p:sldId id="299" r:id="rId4"/>
    <p:sldId id="300" r:id="rId5"/>
    <p:sldId id="303" r:id="rId6"/>
    <p:sldId id="301" r:id="rId7"/>
    <p:sldId id="302" r:id="rId8"/>
  </p:sldIdLst>
  <p:sldSz cx="9144000" cy="6858000" type="screen4x3"/>
  <p:notesSz cx="9144000" cy="6858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4A7B"/>
    <a:srgbClr val="694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78" autoAdjust="0"/>
  </p:normalViewPr>
  <p:slideViewPr>
    <p:cSldViewPr>
      <p:cViewPr varScale="1">
        <p:scale>
          <a:sx n="68" d="100"/>
          <a:sy n="68" d="100"/>
        </p:scale>
        <p:origin x="1882" y="67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574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40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74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r>
              <a:rPr lang="lv-LV" sz="1000" dirty="0">
                <a:latin typeface="Arial" panose="020B0604020202020204" pitchFamily="34" charset="0"/>
                <a:cs typeface="Arial" panose="020B0604020202020204" pitchFamily="34" charset="0"/>
              </a:rPr>
              <a:t>Ja izdevējs neizmanto LNB portālu izdevējiem, iespējams: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000" dirty="0">
                <a:latin typeface="Arial" panose="020B0604020202020204" pitchFamily="34" charset="0"/>
                <a:cs typeface="Arial" panose="020B0604020202020204" pitchFamily="34" charset="0"/>
              </a:rPr>
              <a:t>Aizpildīt veidlapu un to sūtīt pa pastu vai elektroniski vai iesniegt LNB Klientu apkalpošanas centrā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000" dirty="0">
                <a:latin typeface="Arial" panose="020B0604020202020204" pitchFamily="34" charset="0"/>
                <a:cs typeface="Arial" panose="020B0604020202020204" pitchFamily="34" charset="0"/>
              </a:rPr>
              <a:t>Sniegt informāciju par izdevuma tirāžu, to norādot obligāto eksemplāru piegādes dokumentā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000" dirty="0">
                <a:latin typeface="Arial" panose="020B0604020202020204" pitchFamily="34" charset="0"/>
                <a:cs typeface="Arial" panose="020B0604020202020204" pitchFamily="34" charset="0"/>
              </a:rPr>
              <a:t>Sniegt informāciju par izdevuma tirāžu telefoniski, ja pārskata periodā izdoti 1-3 izdevumi </a:t>
            </a:r>
          </a:p>
        </p:txBody>
      </p:sp>
    </p:spTree>
    <p:extLst>
      <p:ext uri="{BB962C8B-B14F-4D97-AF65-F5344CB8AC3E}">
        <p14:creationId xmlns:p14="http://schemas.microsoft.com/office/powerpoint/2010/main" val="2606140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r>
              <a:rPr lang="lv-LV" dirty="0"/>
              <a:t>Paskatījāmies uz savu darbu no malas – kas ir labi, kas ir slikti, kā </a:t>
            </a:r>
            <a:r>
              <a:rPr lang="lv-LV"/>
              <a:t>to pilnveidot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16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5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17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4962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4819" y="3177539"/>
            <a:ext cx="82143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5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nta.Lodzina@lnb.l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nb.lv/lv/izdevejdarbibas-statistika/oficialas-statistikas-dati-par-izdevejdarbibu-latvij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lnb.lv/lv/izdevejdarbibas-statistika/datu-masivs-petniecibai-par-izdevejdarbibu-latvija" TargetMode="External"/><Relationship Id="rId4" Type="http://schemas.openxmlformats.org/officeDocument/2006/relationships/hyperlink" Target="https://lnb.lv/lv/izdevejdarbibas-statistika/krajums-latvijas-izdevejdarbibas-statistik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Gunta.Lodzina@lnb.lv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663" y="3200400"/>
            <a:ext cx="8451819" cy="384721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2186305">
              <a:lnSpc>
                <a:spcPct val="100000"/>
              </a:lnSpc>
            </a:pPr>
            <a:endParaRPr sz="25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24940" y="3733800"/>
            <a:ext cx="63246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lv-LV" sz="2200" cap="all" spc="-20" dirty="0">
                <a:solidFill>
                  <a:srgbClr val="FFFFFF"/>
                </a:solidFill>
                <a:latin typeface="Arial"/>
                <a:cs typeface="Arial"/>
              </a:rPr>
              <a:t>Izdevējdarbības statistika</a:t>
            </a:r>
            <a:endParaRPr lang="en-US" sz="2200" cap="all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1949" y="5334000"/>
            <a:ext cx="84505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Gunta Lodziņa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Gunta.Lodzina@lnb.lv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Izdevējdarbības statistikas eksperte</a:t>
            </a: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© LNB, 2020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B81E943E-DC16-4133-8ABE-896738C14D76}"/>
              </a:ext>
            </a:extLst>
          </p:cNvPr>
          <p:cNvSpPr txBox="1"/>
          <p:nvPr/>
        </p:nvSpPr>
        <p:spPr>
          <a:xfrm>
            <a:off x="1409700" y="3223483"/>
            <a:ext cx="63246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lv-LV" sz="2200" cap="all" spc="-20" dirty="0">
                <a:solidFill>
                  <a:srgbClr val="FFFFFF"/>
                </a:solidFill>
                <a:latin typeface="Arial"/>
                <a:cs typeface="Arial"/>
              </a:rPr>
              <a:t>latvijas nacionālā bibliotēka</a:t>
            </a:r>
            <a:endParaRPr lang="en-US" sz="2200" cap="all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406908" y="1117091"/>
            <a:ext cx="3476625" cy="0"/>
          </a:xfrm>
          <a:custGeom>
            <a:avLst/>
            <a:gdLst/>
            <a:ahLst/>
            <a:cxnLst/>
            <a:rect l="l" t="t" r="r" b="b"/>
            <a:pathLst>
              <a:path w="3476625">
                <a:moveTo>
                  <a:pt x="0" y="0"/>
                </a:moveTo>
                <a:lnTo>
                  <a:pt x="3476078" y="0"/>
                </a:lnTo>
              </a:path>
            </a:pathLst>
          </a:custGeom>
          <a:ln w="12192">
            <a:solidFill>
              <a:schemeClr val="accent4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4114800" y="424082"/>
            <a:ext cx="5029327" cy="312311"/>
          </a:xfrm>
          <a:custGeom>
            <a:avLst/>
            <a:gdLst/>
            <a:ahLst/>
            <a:cxnLst/>
            <a:rect l="l" t="t" r="r" b="b"/>
            <a:pathLst>
              <a:path w="3211195" h="341630">
                <a:moveTo>
                  <a:pt x="0" y="341363"/>
                </a:moveTo>
                <a:lnTo>
                  <a:pt x="3211067" y="341363"/>
                </a:lnTo>
                <a:lnTo>
                  <a:pt x="3211067" y="0"/>
                </a:lnTo>
                <a:lnTo>
                  <a:pt x="0" y="0"/>
                </a:lnTo>
                <a:lnTo>
                  <a:pt x="0" y="34136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6"/>
          <p:cNvSpPr txBox="1"/>
          <p:nvPr/>
        </p:nvSpPr>
        <p:spPr>
          <a:xfrm>
            <a:off x="5257863" y="428616"/>
            <a:ext cx="27432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lv-LV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Tiesiskais regulējums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half" idx="2"/>
          </p:nvPr>
        </p:nvSpPr>
        <p:spPr>
          <a:xfrm>
            <a:off x="406908" y="1371605"/>
            <a:ext cx="8356092" cy="5016758"/>
          </a:xfrm>
          <a:noFill/>
        </p:spPr>
        <p:txBody>
          <a:bodyPr/>
          <a:lstStyle/>
          <a:p>
            <a:pPr marL="299085" marR="124460" indent="-286385" algn="l" rtl="0">
              <a:spcBef>
                <a:spcPts val="12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Statistikas likums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Likums «Par Latvijas Nacionālo bibliotēku»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Latvijas Nacionālās bibliotēkas nolikums (MK noteikumi Nr. 436)</a:t>
            </a:r>
          </a:p>
          <a:p>
            <a:pPr marL="12700" marR="12446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		3.16. LNB veido valsts statistiku par bibliotēku darbību un izdevējdarbību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Obligāto eksemplāru likums</a:t>
            </a:r>
          </a:p>
          <a:p>
            <a:pPr marL="12700" marR="124460" lvl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		6. panta 4. daļa. Izdevējs reizi sešos mēnešos iesniedz Latvijas 				Nacionālajai bibliotēkai pārskatu par iepriekšējos sešos mēnešos 			izdotajiem izdevumiem.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Noteikumi par izdevējdarbības pārskata oficiālās statistikas veidlapas paraugu un veidlapas aizpildīšanas un iesniegšanas kārtību (MK noteikumi Nr. 281)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endParaRPr lang="en-US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713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406908" y="1117091"/>
            <a:ext cx="3476625" cy="0"/>
          </a:xfrm>
          <a:custGeom>
            <a:avLst/>
            <a:gdLst/>
            <a:ahLst/>
            <a:cxnLst/>
            <a:rect l="l" t="t" r="r" b="b"/>
            <a:pathLst>
              <a:path w="3476625">
                <a:moveTo>
                  <a:pt x="0" y="0"/>
                </a:moveTo>
                <a:lnTo>
                  <a:pt x="3476078" y="0"/>
                </a:lnTo>
              </a:path>
            </a:pathLst>
          </a:custGeom>
          <a:ln w="12192">
            <a:solidFill>
              <a:schemeClr val="accent4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4114800" y="424082"/>
            <a:ext cx="5029327" cy="312311"/>
          </a:xfrm>
          <a:custGeom>
            <a:avLst/>
            <a:gdLst/>
            <a:ahLst/>
            <a:cxnLst/>
            <a:rect l="l" t="t" r="r" b="b"/>
            <a:pathLst>
              <a:path w="3211195" h="341630">
                <a:moveTo>
                  <a:pt x="0" y="341363"/>
                </a:moveTo>
                <a:lnTo>
                  <a:pt x="3211067" y="341363"/>
                </a:lnTo>
                <a:lnTo>
                  <a:pt x="3211067" y="0"/>
                </a:lnTo>
                <a:lnTo>
                  <a:pt x="0" y="0"/>
                </a:lnTo>
                <a:lnTo>
                  <a:pt x="0" y="34136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6"/>
          <p:cNvSpPr txBox="1"/>
          <p:nvPr/>
        </p:nvSpPr>
        <p:spPr>
          <a:xfrm>
            <a:off x="5029231" y="428616"/>
            <a:ext cx="320046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 vākšana un apstrāde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F8DDEC8B-887F-4E25-8156-93293E03D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6908" y="1371606"/>
            <a:ext cx="8356092" cy="1661993"/>
          </a:xfrm>
          <a:noFill/>
        </p:spPr>
        <p:txBody>
          <a:bodyPr/>
          <a:lstStyle/>
          <a:p>
            <a:pPr marL="12700" marR="124460" algn="l" rtl="0">
              <a:spcBef>
                <a:spcPts val="12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Izdevējdarbības statistikas dati tiek veidoti LNB portālā izdevējiem, balstoties uz saņemtajiem izdevumu obligātajiem eksemplāriem un pārskatiem par izdevējdarbību</a:t>
            </a:r>
          </a:p>
          <a:p>
            <a:pPr marL="299085" marR="124460" lvl="0" indent="-286385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8064A2">
                  <a:lumMod val="75000"/>
                </a:srgbClr>
              </a:buClr>
              <a:buSzTx/>
              <a:buFont typeface="Wingdings"/>
              <a:buChar char=""/>
              <a:tabLst>
                <a:tab pos="299720" algn="l"/>
              </a:tabLst>
              <a:defRPr/>
            </a:pPr>
            <a:endParaRPr lang="en-US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endParaRPr lang="en-US" sz="2400" dirty="0"/>
          </a:p>
        </p:txBody>
      </p:sp>
      <p:pic>
        <p:nvPicPr>
          <p:cNvPr id="13" name="Content Placeholder 3">
            <a:extLst>
              <a:ext uri="{FF2B5EF4-FFF2-40B4-BE49-F238E27FC236}">
                <a16:creationId xmlns:a16="http://schemas.microsoft.com/office/drawing/2014/main" id="{2684BEBF-514E-4E73-A826-C1321995E1F3}"/>
              </a:ext>
            </a:extLst>
          </p:cNvPr>
          <p:cNvPicPr>
            <a:picLocks noGrp="1" noChangeAspect="1"/>
          </p:cNvPicPr>
          <p:nvPr/>
        </p:nvPicPr>
        <p:blipFill rotWithShape="1">
          <a:blip r:embed="rId3"/>
          <a:srcRect l="936" t="4515" r="9577" b="3242"/>
          <a:stretch/>
        </p:blipFill>
        <p:spPr>
          <a:xfrm>
            <a:off x="643471" y="2286000"/>
            <a:ext cx="7857057" cy="428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3894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406908" y="1117091"/>
            <a:ext cx="3476625" cy="0"/>
          </a:xfrm>
          <a:custGeom>
            <a:avLst/>
            <a:gdLst/>
            <a:ahLst/>
            <a:cxnLst/>
            <a:rect l="l" t="t" r="r" b="b"/>
            <a:pathLst>
              <a:path w="3476625">
                <a:moveTo>
                  <a:pt x="0" y="0"/>
                </a:moveTo>
                <a:lnTo>
                  <a:pt x="3476078" y="0"/>
                </a:lnTo>
              </a:path>
            </a:pathLst>
          </a:custGeom>
          <a:ln w="12192">
            <a:solidFill>
              <a:schemeClr val="accent4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4114800" y="424082"/>
            <a:ext cx="5029327" cy="312311"/>
          </a:xfrm>
          <a:custGeom>
            <a:avLst/>
            <a:gdLst/>
            <a:ahLst/>
            <a:cxnLst/>
            <a:rect l="l" t="t" r="r" b="b"/>
            <a:pathLst>
              <a:path w="3211195" h="341630">
                <a:moveTo>
                  <a:pt x="0" y="341363"/>
                </a:moveTo>
                <a:lnTo>
                  <a:pt x="3211067" y="341363"/>
                </a:lnTo>
                <a:lnTo>
                  <a:pt x="3211067" y="0"/>
                </a:lnTo>
                <a:lnTo>
                  <a:pt x="0" y="0"/>
                </a:lnTo>
                <a:lnTo>
                  <a:pt x="0" y="34136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6"/>
          <p:cNvSpPr txBox="1"/>
          <p:nvPr/>
        </p:nvSpPr>
        <p:spPr>
          <a:xfrm>
            <a:off x="4686363" y="428616"/>
            <a:ext cx="38862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Sadarbība ar CSP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half" idx="2"/>
          </p:nvPr>
        </p:nvSpPr>
        <p:spPr>
          <a:xfrm>
            <a:off x="406908" y="1371606"/>
            <a:ext cx="8356092" cy="3677930"/>
          </a:xfrm>
          <a:noFill/>
        </p:spPr>
        <p:txBody>
          <a:bodyPr/>
          <a:lstStyle/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Iesaistīšanās OSP īstenošanā veicinājusi: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Iekšējo normatīvo aktu sakārtošanu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Statistikas datu un metadatu kvalitāti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Jaunas idejas par statistikas datu aptvērumu nākotnē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Mūsdienīgāku statistikas datu atspoguļošanu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Lielāku apziņu, ka vienmēr jādomā par datu salīdzināmību, kā arī datu lietotāju vajadzībām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047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406908" y="1117091"/>
            <a:ext cx="3476625" cy="0"/>
          </a:xfrm>
          <a:custGeom>
            <a:avLst/>
            <a:gdLst/>
            <a:ahLst/>
            <a:cxnLst/>
            <a:rect l="l" t="t" r="r" b="b"/>
            <a:pathLst>
              <a:path w="3476625">
                <a:moveTo>
                  <a:pt x="0" y="0"/>
                </a:moveTo>
                <a:lnTo>
                  <a:pt x="3476078" y="0"/>
                </a:lnTo>
              </a:path>
            </a:pathLst>
          </a:custGeom>
          <a:ln w="12192">
            <a:solidFill>
              <a:schemeClr val="accent4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4114800" y="424082"/>
            <a:ext cx="5029327" cy="312311"/>
          </a:xfrm>
          <a:custGeom>
            <a:avLst/>
            <a:gdLst/>
            <a:ahLst/>
            <a:cxnLst/>
            <a:rect l="l" t="t" r="r" b="b"/>
            <a:pathLst>
              <a:path w="3211195" h="341630">
                <a:moveTo>
                  <a:pt x="0" y="341363"/>
                </a:moveTo>
                <a:lnTo>
                  <a:pt x="3211067" y="341363"/>
                </a:lnTo>
                <a:lnTo>
                  <a:pt x="3211067" y="0"/>
                </a:lnTo>
                <a:lnTo>
                  <a:pt x="0" y="0"/>
                </a:lnTo>
                <a:lnTo>
                  <a:pt x="0" y="34136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6"/>
          <p:cNvSpPr txBox="1"/>
          <p:nvPr/>
        </p:nvSpPr>
        <p:spPr>
          <a:xfrm>
            <a:off x="4686363" y="428616"/>
            <a:ext cx="38862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 publicēšana un pieejamība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half" idx="2"/>
          </p:nvPr>
        </p:nvSpPr>
        <p:spPr>
          <a:xfrm>
            <a:off x="406908" y="1371606"/>
            <a:ext cx="8356092" cy="5478423"/>
          </a:xfrm>
          <a:noFill/>
        </p:spPr>
        <p:txBody>
          <a:bodyPr/>
          <a:lstStyle/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b="1" kern="1200" spc="-15" dirty="0">
                <a:solidFill>
                  <a:srgbClr val="604A7B"/>
                </a:solidFill>
                <a:latin typeface="Arial"/>
                <a:cs typeface="Arial"/>
              </a:rPr>
              <a:t>Oficiālās statistikas dati par izdevējdarbību Latvijā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Pamatinformācija par grāmatu, laikrakstu un žurnālu skaitu, to tirāžām apkopotā veidā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Skat.: </a:t>
            </a: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  <a:hlinkClick r:id="rId3"/>
              </a:rPr>
              <a:t>https://lnb.lv/lv/izdevejdarbibas-statistika/oficialas-statistikas-dati-par-izdevejdarbibu-latvija</a:t>
            </a:r>
            <a:endParaRPr lang="lv-LV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b="1" kern="1200" spc="-15" dirty="0">
                <a:solidFill>
                  <a:srgbClr val="604A7B"/>
                </a:solidFill>
                <a:latin typeface="Arial"/>
                <a:cs typeface="Arial"/>
              </a:rPr>
              <a:t>Ikgadējs krājums «Latvijas izdevējdarbības statistika» 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Vispārīga informācija par izdevumu skaitu un tirāžām apkopotā veidā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Skat.: </a:t>
            </a: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  <a:hlinkClick r:id="rId4"/>
              </a:rPr>
              <a:t>https://lnb.lv/lv/izdevejdarbibas-statistika/krajums-latvijas-izdevejdarbibas-statistika</a:t>
            </a: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b="1" kern="1200" spc="-15" dirty="0">
                <a:solidFill>
                  <a:srgbClr val="604A7B"/>
                </a:solidFill>
                <a:latin typeface="Arial"/>
                <a:cs typeface="Arial"/>
              </a:rPr>
              <a:t>Datu masīvs pētniecībai par izdevējdarbību Latvijā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Plašāka informācija par izdevumiem neapkopotā veidā (bez tirāžām)</a:t>
            </a:r>
          </a:p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Skat.: </a:t>
            </a: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  <a:hlinkClick r:id="rId5"/>
              </a:rPr>
              <a:t>https://lnb.lv/lv/izdevejdarbibas-statistika/datu-masivs-petniecibai-par-izdevejdarbibu-latvija</a:t>
            </a:r>
            <a:r>
              <a:rPr lang="lv-LV" kern="1200" spc="-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endParaRPr lang="en-US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283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406908" y="1117091"/>
            <a:ext cx="3476625" cy="0"/>
          </a:xfrm>
          <a:custGeom>
            <a:avLst/>
            <a:gdLst/>
            <a:ahLst/>
            <a:cxnLst/>
            <a:rect l="l" t="t" r="r" b="b"/>
            <a:pathLst>
              <a:path w="3476625">
                <a:moveTo>
                  <a:pt x="0" y="0"/>
                </a:moveTo>
                <a:lnTo>
                  <a:pt x="3476078" y="0"/>
                </a:lnTo>
              </a:path>
            </a:pathLst>
          </a:custGeom>
          <a:ln w="12192">
            <a:solidFill>
              <a:schemeClr val="accent4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5"/>
          <p:cNvSpPr/>
          <p:nvPr/>
        </p:nvSpPr>
        <p:spPr>
          <a:xfrm>
            <a:off x="4114800" y="424082"/>
            <a:ext cx="5029327" cy="312311"/>
          </a:xfrm>
          <a:custGeom>
            <a:avLst/>
            <a:gdLst/>
            <a:ahLst/>
            <a:cxnLst/>
            <a:rect l="l" t="t" r="r" b="b"/>
            <a:pathLst>
              <a:path w="3211195" h="341630">
                <a:moveTo>
                  <a:pt x="0" y="341363"/>
                </a:moveTo>
                <a:lnTo>
                  <a:pt x="3211067" y="341363"/>
                </a:lnTo>
                <a:lnTo>
                  <a:pt x="3211067" y="0"/>
                </a:lnTo>
                <a:lnTo>
                  <a:pt x="0" y="0"/>
                </a:lnTo>
                <a:lnTo>
                  <a:pt x="0" y="341363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6"/>
          <p:cNvSpPr txBox="1"/>
          <p:nvPr/>
        </p:nvSpPr>
        <p:spPr>
          <a:xfrm>
            <a:off x="4686363" y="428616"/>
            <a:ext cx="388620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v-LV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Projekts, nākotnes plāni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B07AADFD-40AE-40A1-94FB-0AC3CE883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6908" y="1371604"/>
            <a:ext cx="8356092" cy="4508927"/>
          </a:xfrm>
          <a:noFill/>
        </p:spPr>
        <p:txBody>
          <a:bodyPr/>
          <a:lstStyle/>
          <a:p>
            <a:pPr marL="12700" marR="124460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Latvijas Zinātnes padomes Fundamentālo un lietišķo pētījumu programmas projekta «Latvijas atmiņas institūciju dati digitālajā telpā: vienojot kultūras mantojumu» (2020-2022) ietvaros LNB īsteno šādas aktivitātes: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Izdevējdarbības statistikas skaidrojošo metadatu izstrāde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Datu masīva pētniecībai par izdevējdarbību Latvijā papildināšana ar vēsturiskajiem datiem (1991-1994)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Rekomendāciju sagatavošana izdevējdarbības statistikas datu sasaistei ar citām LNB datu kopām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r>
              <a:rPr lang="lv-LV" sz="2000" kern="1200" spc="-15" dirty="0">
                <a:solidFill>
                  <a:srgbClr val="212121"/>
                </a:solidFill>
                <a:latin typeface="Arial"/>
                <a:cs typeface="Arial"/>
              </a:rPr>
              <a:t>Izdevējdarbības statistikas datos balstītu pētījumu veikšana </a:t>
            </a: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endParaRPr lang="lv-LV" sz="2000" kern="1200" spc="-15" dirty="0">
              <a:solidFill>
                <a:srgbClr val="212121"/>
              </a:solidFill>
              <a:latin typeface="Arial"/>
              <a:cs typeface="Arial"/>
            </a:endParaRPr>
          </a:p>
          <a:p>
            <a:pPr marL="299085" marR="124460" indent="-286385" algn="l" rtl="0">
              <a:spcBef>
                <a:spcPts val="600"/>
              </a:spcBef>
              <a:buClr>
                <a:srgbClr val="8064A2">
                  <a:lumMod val="75000"/>
                </a:srgbClr>
              </a:buClr>
              <a:buFont typeface="Wingdings"/>
              <a:buChar char=""/>
              <a:tabLst>
                <a:tab pos="299720" algn="l"/>
              </a:tabLst>
              <a:defRPr/>
            </a:pPr>
            <a:endParaRPr lang="lv-LV" kern="1200" spc="-15" dirty="0">
              <a:solidFill>
                <a:srgbClr val="212121"/>
              </a:solidFill>
              <a:latin typeface="Arial"/>
              <a:cs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7FD39FF-CAE8-4104-8BC6-0CC6F9233C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300" y="4953000"/>
            <a:ext cx="3515399" cy="1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93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2A0721F-57BC-40F6-A3CF-1092D0E90056}"/>
              </a:ext>
            </a:extLst>
          </p:cNvPr>
          <p:cNvSpPr txBox="1"/>
          <p:nvPr/>
        </p:nvSpPr>
        <p:spPr>
          <a:xfrm>
            <a:off x="363026" y="3124200"/>
            <a:ext cx="8449503" cy="533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2186305">
              <a:lnSpc>
                <a:spcPct val="100000"/>
              </a:lnSpc>
            </a:pPr>
            <a:endParaRPr sz="2500" dirty="0">
              <a:latin typeface="Arial"/>
              <a:cs typeface="Arial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F3E023A-29A8-4F3A-860B-F0556BBE0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26" y="3200400"/>
            <a:ext cx="8417948" cy="457200"/>
          </a:xfrm>
        </p:spPr>
        <p:txBody>
          <a:bodyPr/>
          <a:lstStyle/>
          <a:p>
            <a:pPr algn="ctr"/>
            <a:r>
              <a:rPr lang="lv-LV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PALDIES PAR UZMANĪBU!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54C7DA-538E-4DB3-9527-55158CF27CD3}"/>
              </a:ext>
            </a:extLst>
          </p:cNvPr>
          <p:cNvSpPr/>
          <p:nvPr/>
        </p:nvSpPr>
        <p:spPr>
          <a:xfrm>
            <a:off x="361949" y="5334000"/>
            <a:ext cx="84505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Gunta Lodziņa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Gunta.Lodzina@lnb.lv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Izdevējdarbības statistikas eksperte</a:t>
            </a:r>
          </a:p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© LNB, 2020</a:t>
            </a:r>
          </a:p>
        </p:txBody>
      </p:sp>
    </p:spTree>
    <p:extLst>
      <p:ext uri="{BB962C8B-B14F-4D97-AF65-F5344CB8AC3E}">
        <p14:creationId xmlns:p14="http://schemas.microsoft.com/office/powerpoint/2010/main" val="3356921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B4B4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</TotalTime>
  <Words>430</Words>
  <Application>Microsoft Office PowerPoint</Application>
  <PresentationFormat>On-screen Show (4:3)</PresentationFormat>
  <Paragraphs>51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LNB un Rainis</dc:title>
  <dc:creator>Andris Vilks</dc:creator>
  <cp:lastModifiedBy>Ansis Garda</cp:lastModifiedBy>
  <cp:revision>105</cp:revision>
  <dcterms:created xsi:type="dcterms:W3CDTF">2018-05-24T12:59:54Z</dcterms:created>
  <dcterms:modified xsi:type="dcterms:W3CDTF">2020-12-17T09:55:21Z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2016-06-06T00:00:00Z</vt:filetime>
  </property>
  <property fmtid="{D5CDD505-2E9C-101B-9397-08002B2CF9AE}" pid="3" name="LastSaved">
    <vt:filetime>2018-05-24T00:00:00Z</vt:filetime>
  </property>
</Properties>
</file>