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2" r:id="rId11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VARRE Elwira (ESTAT)" initials="NE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656" autoAdjust="0"/>
  </p:normalViewPr>
  <p:slideViewPr>
    <p:cSldViewPr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59" y="7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stat-estp-contacts@ec.europa.e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[organisation] and to the</a:t>
            </a:r>
          </a:p>
          <a:p>
            <a:r>
              <a:rPr lang="en-GB" dirty="0"/>
              <a:t>[</a:t>
            </a:r>
            <a:r>
              <a:rPr lang="pl-PL" dirty="0" err="1"/>
              <a:t>title</a:t>
            </a:r>
            <a:r>
              <a:rPr lang="en-GB" dirty="0"/>
              <a:t> of the </a:t>
            </a:r>
            <a:r>
              <a:rPr lang="pl-PL" dirty="0" err="1"/>
              <a:t>course</a:t>
            </a:r>
            <a:r>
              <a:rPr lang="en-GB" dirty="0"/>
              <a:t>]!</a:t>
            </a:r>
          </a:p>
          <a:p>
            <a:endParaRPr lang="en-GB" dirty="0"/>
          </a:p>
          <a:p>
            <a:r>
              <a:rPr lang="en-GB" dirty="0"/>
              <a:t>I am [Name, Surname] and</a:t>
            </a:r>
          </a:p>
          <a:p>
            <a:r>
              <a:rPr lang="en-GB" dirty="0"/>
              <a:t>I would like to say a few words about the European Statistical Programme or for shorter the </a:t>
            </a:r>
            <a:r>
              <a:rPr lang="en-GB" dirty="0" err="1"/>
              <a:t>ESTP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464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0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Firstly, </a:t>
            </a:r>
          </a:p>
          <a:p>
            <a:r>
              <a:rPr lang="en-GB" dirty="0"/>
              <a:t>What is the purpose of the </a:t>
            </a:r>
            <a:r>
              <a:rPr lang="en-GB" dirty="0" err="1"/>
              <a:t>ESTP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can attend the ESTP </a:t>
            </a:r>
            <a:r>
              <a:rPr lang="pl-PL" dirty="0" err="1"/>
              <a:t>courses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pl-PL" dirty="0"/>
          </a:p>
          <a:p>
            <a:pPr marL="228600" indent="-228600">
              <a:buAutoNum type="arabicPeriod"/>
            </a:pPr>
            <a:r>
              <a:rPr lang="pl-PL" sz="1200" dirty="0"/>
              <a:t>Staff</a:t>
            </a:r>
            <a:r>
              <a:rPr lang="en-GB" sz="1200" dirty="0"/>
              <a:t> of NSIs or corresponding </a:t>
            </a:r>
            <a:r>
              <a:rPr lang="pl-PL" sz="1200" dirty="0"/>
              <a:t>O</a:t>
            </a:r>
            <a:r>
              <a:rPr lang="en-GB" sz="1200" dirty="0"/>
              <a:t>NAs of EU Member States, EFTA countries, candidate countries </a:t>
            </a:r>
            <a:r>
              <a:rPr lang="pl-PL" sz="1200" dirty="0"/>
              <a:t>and </a:t>
            </a:r>
            <a:r>
              <a:rPr lang="en-GB" sz="1200" dirty="0"/>
              <a:t>Eurostat can apply.</a:t>
            </a:r>
            <a:endParaRPr lang="pl-PL" sz="1200" dirty="0"/>
          </a:p>
          <a:p>
            <a:pPr marL="228600" indent="-228600">
              <a:buAutoNum type="arabicPeriod"/>
            </a:pPr>
            <a:r>
              <a:rPr lang="en-GB" sz="1200" dirty="0"/>
              <a:t>Occasionally, and on an individual basis, </a:t>
            </a:r>
            <a:r>
              <a:rPr lang="pl-PL" sz="1200" dirty="0" err="1"/>
              <a:t>also</a:t>
            </a:r>
            <a:r>
              <a:rPr lang="pl-PL" sz="1200" baseline="0" dirty="0"/>
              <a:t> </a:t>
            </a:r>
            <a:r>
              <a:rPr lang="en-GB" sz="1200" dirty="0"/>
              <a:t>applicants from other administrations, international organisations and statistical offices of non-European countries may be admitted</a:t>
            </a:r>
            <a:r>
              <a:rPr lang="pl-PL" sz="1200" dirty="0"/>
              <a:t>, </a:t>
            </a:r>
            <a:r>
              <a:rPr lang="pl-PL" sz="1200" dirty="0" err="1"/>
              <a:t>if</a:t>
            </a:r>
            <a:r>
              <a:rPr lang="pl-PL" sz="1200" dirty="0"/>
              <a:t> </a:t>
            </a:r>
            <a:r>
              <a:rPr lang="pl-PL" sz="1200" dirty="0" err="1"/>
              <a:t>places</a:t>
            </a:r>
            <a:r>
              <a:rPr lang="pl-PL" sz="1200" dirty="0"/>
              <a:t> </a:t>
            </a:r>
            <a:r>
              <a:rPr lang="pl-PL" sz="1200" dirty="0" err="1"/>
              <a:t>available</a:t>
            </a:r>
            <a:r>
              <a:rPr lang="pl-PL" sz="1200" dirty="0"/>
              <a:t>.</a:t>
            </a:r>
            <a:endParaRPr lang="en-GB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GB" sz="1200" i="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GB" sz="1200" i="0" dirty="0"/>
              <a:t>However, as the groups need to be homogenous,</a:t>
            </a:r>
            <a:r>
              <a:rPr lang="en-GB" sz="1200" i="0" baseline="0" dirty="0"/>
              <a:t> </a:t>
            </a:r>
            <a:r>
              <a:rPr lang="en-GB" sz="1200" i="0" dirty="0"/>
              <a:t>the participants</a:t>
            </a:r>
            <a:r>
              <a:rPr lang="en-GB" sz="1200" i="0" baseline="0" dirty="0"/>
              <a:t> are expected to have a common background in line with the targeted audience, </a:t>
            </a:r>
            <a:r>
              <a:rPr lang="en-GB" sz="1200" i="0" dirty="0"/>
              <a:t>i.e. </a:t>
            </a:r>
            <a:r>
              <a:rPr lang="en-GB" sz="1200" i="0" baseline="0" dirty="0"/>
              <a:t>experienced applicants will not be admitted to trainings for beginners</a:t>
            </a:r>
            <a:endParaRPr lang="en-GB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9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Eurostat,</a:t>
            </a:r>
            <a:r>
              <a:rPr lang="en-GB" baseline="0" dirty="0"/>
              <a:t> </a:t>
            </a:r>
            <a:r>
              <a:rPr lang="en-US" i="0" dirty="0"/>
              <a:t>the Statistical Office of the European Union, </a:t>
            </a:r>
            <a:r>
              <a:rPr lang="en-GB" dirty="0"/>
              <a:t>is financing the ESTP training</a:t>
            </a:r>
            <a:r>
              <a:rPr lang="pl-PL" baseline="0" dirty="0"/>
              <a:t> </a:t>
            </a:r>
            <a:r>
              <a:rPr lang="pl-PL" baseline="0" dirty="0" err="1"/>
              <a:t>courses</a:t>
            </a:r>
            <a:r>
              <a:rPr lang="en-GB" dirty="0"/>
              <a:t>, therefore attendance is free of charge.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4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aseline="0" dirty="0" err="1"/>
              <a:t>Where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the ESTP </a:t>
            </a:r>
            <a:r>
              <a:rPr lang="pl-PL" baseline="0" dirty="0" err="1"/>
              <a:t>courses</a:t>
            </a:r>
            <a:r>
              <a:rPr lang="pl-PL" baseline="0" dirty="0"/>
              <a:t> </a:t>
            </a:r>
            <a:r>
              <a:rPr lang="pl-PL" baseline="0" dirty="0" err="1"/>
              <a:t>organised</a:t>
            </a:r>
            <a:r>
              <a:rPr lang="pl-PL" baseline="0" dirty="0"/>
              <a:t>:</a:t>
            </a:r>
          </a:p>
          <a:p>
            <a:endParaRPr lang="pl-PL" baseline="0" dirty="0"/>
          </a:p>
          <a:p>
            <a:pPr marL="228600" indent="-228600">
              <a:buAutoNum type="arabicPeriod"/>
            </a:pPr>
            <a:r>
              <a:rPr lang="pl-PL" baseline="0" dirty="0"/>
              <a:t>The </a:t>
            </a:r>
            <a:r>
              <a:rPr lang="pl-PL" baseline="0" dirty="0" err="1"/>
              <a:t>so</a:t>
            </a:r>
            <a:r>
              <a:rPr lang="pl-PL" baseline="0" dirty="0"/>
              <a:t> </a:t>
            </a:r>
            <a:r>
              <a:rPr lang="pl-PL" baseline="0" dirty="0" err="1"/>
              <a:t>called</a:t>
            </a:r>
            <a:r>
              <a:rPr lang="pl-PL" baseline="0" dirty="0"/>
              <a:t> ESTP in-</a:t>
            </a:r>
            <a:r>
              <a:rPr lang="pl-PL" baseline="0" dirty="0" err="1"/>
              <a:t>house</a:t>
            </a:r>
            <a:r>
              <a:rPr lang="pl-PL" baseline="0" dirty="0"/>
              <a:t> </a:t>
            </a:r>
            <a:r>
              <a:rPr lang="pl-PL" baseline="0" dirty="0" err="1"/>
              <a:t>courses</a:t>
            </a:r>
            <a:r>
              <a:rPr lang="pl-PL" baseline="0" dirty="0"/>
              <a:t>, </a:t>
            </a:r>
            <a:r>
              <a:rPr lang="pl-PL" baseline="0" dirty="0" err="1"/>
              <a:t>organised</a:t>
            </a:r>
            <a:r>
              <a:rPr lang="pl-PL" baseline="0" dirty="0"/>
              <a:t> by Eurostat, </a:t>
            </a:r>
            <a:r>
              <a:rPr lang="pl-PL" baseline="0" dirty="0" err="1"/>
              <a:t>take</a:t>
            </a:r>
            <a:r>
              <a:rPr lang="pl-PL" baseline="0" dirty="0"/>
              <a:t> place at Eurostat </a:t>
            </a:r>
            <a:r>
              <a:rPr lang="pl-PL" baseline="0" dirty="0" err="1"/>
              <a:t>premises</a:t>
            </a:r>
            <a:endParaRPr lang="pl-PL" baseline="0" dirty="0"/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dirty="0"/>
              <a:t>The</a:t>
            </a:r>
            <a:r>
              <a:rPr lang="pl-PL" baseline="0" dirty="0"/>
              <a:t> </a:t>
            </a:r>
            <a:r>
              <a:rPr lang="pl-PL" baseline="0" dirty="0" err="1"/>
              <a:t>external</a:t>
            </a:r>
            <a:r>
              <a:rPr lang="pl-PL" baseline="0" dirty="0"/>
              <a:t> ESTP </a:t>
            </a:r>
            <a:r>
              <a:rPr lang="pl-PL" baseline="0" dirty="0" err="1"/>
              <a:t>courses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organi</a:t>
            </a:r>
            <a:r>
              <a:rPr lang="fr-CH" baseline="0" dirty="0"/>
              <a:t>s</a:t>
            </a:r>
            <a:r>
              <a:rPr lang="pl-PL" baseline="0" dirty="0" err="1"/>
              <a:t>ed</a:t>
            </a:r>
            <a:r>
              <a:rPr lang="pl-PL" baseline="0" dirty="0"/>
              <a:t> </a:t>
            </a:r>
            <a:r>
              <a:rPr lang="en-GB" altLang="en-US" sz="1200" dirty="0"/>
              <a:t>by Eurostat contractors, often in cooperation with NSIs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baseline="0" dirty="0" err="1"/>
              <a:t>Normally</a:t>
            </a:r>
            <a:r>
              <a:rPr lang="pl-PL" baseline="0" dirty="0"/>
              <a:t>, 2-3 ESTP </a:t>
            </a:r>
            <a:r>
              <a:rPr lang="pl-PL" baseline="0" dirty="0" err="1"/>
              <a:t>courses</a:t>
            </a:r>
            <a:r>
              <a:rPr lang="pl-PL" baseline="0" dirty="0"/>
              <a:t> per </a:t>
            </a:r>
            <a:r>
              <a:rPr lang="pl-PL" baseline="0" dirty="0" err="1"/>
              <a:t>year</a:t>
            </a:r>
            <a:r>
              <a:rPr lang="pl-PL" baseline="0" dirty="0"/>
              <a:t> </a:t>
            </a:r>
            <a:r>
              <a:rPr lang="pl-PL" baseline="0" dirty="0" err="1"/>
              <a:t>are</a:t>
            </a:r>
            <a:r>
              <a:rPr lang="pl-PL" baseline="0" dirty="0"/>
              <a:t> </a:t>
            </a:r>
            <a:r>
              <a:rPr lang="pl-PL" baseline="0" dirty="0" err="1"/>
              <a:t>financed</a:t>
            </a:r>
            <a:r>
              <a:rPr lang="pl-PL" baseline="0" dirty="0"/>
              <a:t>/</a:t>
            </a:r>
            <a:r>
              <a:rPr lang="pl-PL" baseline="0" dirty="0" err="1"/>
              <a:t>organised</a:t>
            </a:r>
            <a:r>
              <a:rPr lang="pl-PL" baseline="0" dirty="0"/>
              <a:t> by EFTA </a:t>
            </a:r>
            <a:r>
              <a:rPr lang="pl-PL" altLang="en-US" sz="1200" dirty="0" err="1"/>
              <a:t>through</a:t>
            </a:r>
            <a:r>
              <a:rPr lang="pl-PL" altLang="en-US" sz="1200" dirty="0"/>
              <a:t> EFTA </a:t>
            </a:r>
            <a:r>
              <a:rPr lang="pl-PL" altLang="en-US" sz="1200" dirty="0" err="1"/>
              <a:t>NSIs</a:t>
            </a:r>
            <a:endParaRPr lang="en-GB" altLang="en-US" sz="1200" dirty="0"/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2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2020 </a:t>
            </a:r>
            <a:r>
              <a:rPr lang="en-GB" dirty="0" err="1"/>
              <a:t>ESTP</a:t>
            </a:r>
            <a:r>
              <a:rPr lang="en-GB" dirty="0"/>
              <a:t> programme includes: </a:t>
            </a:r>
          </a:p>
          <a:p>
            <a:pPr marL="439738" lvl="1">
              <a:buFont typeface="Wingdings" panose="05000000000000000000" pitchFamily="2" charset="2"/>
              <a:buChar char="Ø"/>
            </a:pPr>
            <a:r>
              <a:rPr lang="en-GB" dirty="0"/>
              <a:t>56 trainings and</a:t>
            </a:r>
          </a:p>
          <a:p>
            <a:pPr marL="439738" lvl="1">
              <a:buFont typeface="Wingdings" panose="05000000000000000000" pitchFamily="2" charset="2"/>
              <a:buChar char="Ø"/>
            </a:pPr>
            <a:r>
              <a:rPr lang="en-GB" dirty="0"/>
              <a:t>7 webinars</a:t>
            </a:r>
          </a:p>
          <a:p>
            <a:r>
              <a:rPr lang="en-GB" dirty="0"/>
              <a:t>With topics covering: </a:t>
            </a:r>
            <a:r>
              <a:rPr lang="en-GB" altLang="en-US" dirty="0"/>
              <a:t>data collection, survey methodology, economic and social statistics, data analysis, quality, dissemination and publication, </a:t>
            </a:r>
            <a:r>
              <a:rPr lang="pl-PL" altLang="en-US" dirty="0"/>
              <a:t>IT </a:t>
            </a:r>
            <a:r>
              <a:rPr lang="en-GB" altLang="en-US" noProof="0" dirty="0"/>
              <a:t>applications</a:t>
            </a:r>
            <a:r>
              <a:rPr lang="pl-PL" altLang="en-US" dirty="0"/>
              <a:t> </a:t>
            </a:r>
            <a:r>
              <a:rPr lang="en-GB" altLang="en-US" dirty="0"/>
              <a:t>etc.</a:t>
            </a:r>
            <a:endParaRPr lang="pl-PL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2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334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need more info on the </a:t>
            </a:r>
            <a:r>
              <a:rPr lang="en-GB" dirty="0" err="1"/>
              <a:t>ESTP</a:t>
            </a:r>
            <a:r>
              <a:rPr lang="en-GB" dirty="0"/>
              <a:t> trainings?</a:t>
            </a:r>
          </a:p>
          <a:p>
            <a:endParaRPr lang="en-GB" dirty="0"/>
          </a:p>
          <a:p>
            <a:r>
              <a:rPr lang="en-GB" dirty="0"/>
              <a:t>Visit the Eurostat website to check the </a:t>
            </a:r>
            <a:r>
              <a:rPr lang="en-GB" dirty="0" err="1"/>
              <a:t>ESTP</a:t>
            </a:r>
            <a:r>
              <a:rPr lang="en-GB" dirty="0"/>
              <a:t> catalogue.</a:t>
            </a:r>
            <a:r>
              <a:rPr lang="en-GB" baseline="0" dirty="0"/>
              <a:t> Should you find a training </a:t>
            </a:r>
            <a:r>
              <a:rPr lang="pl-PL" baseline="0" dirty="0" err="1"/>
              <a:t>course</a:t>
            </a:r>
            <a:r>
              <a:rPr lang="pl-PL" baseline="0" dirty="0"/>
              <a:t> </a:t>
            </a:r>
            <a:r>
              <a:rPr lang="en-GB" baseline="0" dirty="0"/>
              <a:t>you would like to attend, </a:t>
            </a:r>
            <a:r>
              <a:rPr lang="en-GB" dirty="0"/>
              <a:t>contact your ESTP </a:t>
            </a:r>
            <a:r>
              <a:rPr lang="pl-PL" dirty="0"/>
              <a:t>N</a:t>
            </a:r>
            <a:r>
              <a:rPr lang="en-GB" dirty="0" err="1"/>
              <a:t>ational</a:t>
            </a:r>
            <a:r>
              <a:rPr lang="en-GB" dirty="0"/>
              <a:t> </a:t>
            </a:r>
            <a:r>
              <a:rPr lang="pl-PL" dirty="0"/>
              <a:t>C</a:t>
            </a:r>
            <a:r>
              <a:rPr lang="en-GB" dirty="0" err="1"/>
              <a:t>ontact</a:t>
            </a:r>
            <a:r>
              <a:rPr lang="en-GB" dirty="0"/>
              <a:t> </a:t>
            </a:r>
            <a:r>
              <a:rPr lang="pl-PL" dirty="0"/>
              <a:t>P</a:t>
            </a:r>
            <a:r>
              <a:rPr lang="en-GB" dirty="0" err="1"/>
              <a:t>oints</a:t>
            </a:r>
            <a:r>
              <a:rPr lang="en-GB" dirty="0"/>
              <a:t> by email. You can find your corresponding one at the end of the catalogue.</a:t>
            </a:r>
          </a:p>
          <a:p>
            <a:endParaRPr lang="en-GB" dirty="0"/>
          </a:p>
          <a:p>
            <a:r>
              <a:rPr lang="en-GB" dirty="0"/>
              <a:t>All the material for all courses,</a:t>
            </a:r>
            <a:r>
              <a:rPr lang="en-GB" baseline="0" dirty="0"/>
              <a:t> going back a few years, </a:t>
            </a:r>
            <a:r>
              <a:rPr lang="pl-PL" dirty="0" err="1"/>
              <a:t>is</a:t>
            </a:r>
            <a:r>
              <a:rPr lang="en-GB" dirty="0"/>
              <a:t> available in the CIRCABC and you are welcome to use them for any purpose</a:t>
            </a:r>
            <a:r>
              <a:rPr lang="en-GB" baseline="0" dirty="0"/>
              <a:t> you see fit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For international organisations or in case you cannot find what you are looking for, please contact [us] @ </a:t>
            </a:r>
            <a:r>
              <a:rPr lang="en-GB" dirty="0">
                <a:hlinkClick r:id="rId3"/>
              </a:rPr>
              <a:t>estat-estp-contacts@ec.europa.eu</a:t>
            </a:r>
            <a:endParaRPr lang="en-GB" dirty="0"/>
          </a:p>
          <a:p>
            <a:r>
              <a:rPr lang="en-GB" dirty="0"/>
              <a:t>Eurostat’s [our] team will be happy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6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Dear</a:t>
            </a:r>
            <a:r>
              <a:rPr lang="pl-PL" baseline="0" dirty="0"/>
              <a:t> </a:t>
            </a:r>
            <a:r>
              <a:rPr lang="pl-PL" baseline="0" dirty="0" err="1"/>
              <a:t>Contractor</a:t>
            </a:r>
            <a:r>
              <a:rPr lang="pl-PL" baseline="0" dirty="0"/>
              <a:t>, i</a:t>
            </a:r>
            <a:r>
              <a:rPr lang="en-GB" dirty="0" err="1"/>
              <a:t>f</a:t>
            </a:r>
            <a:r>
              <a:rPr lang="en-GB" dirty="0"/>
              <a:t> there is a lunch or other social event organised for the participants</a:t>
            </a:r>
            <a:r>
              <a:rPr lang="en-GB" baseline="0" dirty="0"/>
              <a:t> to be mentioned at this point.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0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help us improve by filling in the e-survey which you will receive by email by the end of </a:t>
            </a:r>
            <a:r>
              <a:rPr lang="en-GB"/>
              <a:t>the course.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7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2407050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ess/about-us/estp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stat-estp-contacts@ec.europa.eu" TargetMode="External"/><Relationship Id="rId5" Type="http://schemas.openxmlformats.org/officeDocument/2006/relationships/hyperlink" Target="https://circabc.europa.eu/ui/group/6a46b4cb-abf0-414a-8aec-1f7a2c90e83b" TargetMode="External"/><Relationship Id="rId4" Type="http://schemas.openxmlformats.org/officeDocument/2006/relationships/hyperlink" Target="https://ec.europa.eu/eurostat/web/european-statistical-system/training-programme-est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9410"/>
          <a:stretch/>
        </p:blipFill>
        <p:spPr>
          <a:xfrm>
            <a:off x="-1116632" y="-25544"/>
            <a:ext cx="119485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and….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85"/>
          <a:stretch/>
        </p:blipFill>
        <p:spPr>
          <a:xfrm>
            <a:off x="2754075" y="1949131"/>
            <a:ext cx="3658075" cy="40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</a:t>
            </a:r>
            <a:r>
              <a:rPr lang="en-GB" dirty="0" err="1"/>
              <a:t>ESTP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0" dirty="0"/>
              <a:t>Purpose: </a:t>
            </a:r>
            <a:r>
              <a:rPr lang="en-GB" i="0" dirty="0"/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i="0" dirty="0"/>
              <a:t>provide European statisticians </a:t>
            </a:r>
            <a:r>
              <a:rPr lang="pl-PL" i="0" dirty="0"/>
              <a:t>with </a:t>
            </a:r>
            <a:r>
              <a:rPr lang="en-GB" i="0" dirty="0"/>
              <a:t>continuous training in new methods, techniques and best practices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i="0" dirty="0"/>
              <a:t>cover the specific needs of the European statisticians working in national statistical offices of the EU</a:t>
            </a:r>
          </a:p>
          <a:p>
            <a:endParaRPr lang="en-GB" sz="1800" i="0" dirty="0"/>
          </a:p>
          <a:p>
            <a:endParaRPr lang="en-GB" sz="1800" i="0" dirty="0"/>
          </a:p>
          <a:p>
            <a:endParaRPr lang="en-GB" sz="1800" b="1" i="0" dirty="0"/>
          </a:p>
        </p:txBody>
      </p:sp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Who</a:t>
            </a:r>
            <a:r>
              <a:rPr lang="fr-CH" dirty="0"/>
              <a:t> </a:t>
            </a:r>
            <a:r>
              <a:rPr lang="fr-CH" dirty="0" err="1"/>
              <a:t>can</a:t>
            </a:r>
            <a:r>
              <a:rPr lang="fr-CH" dirty="0"/>
              <a:t> attend?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GB" i="0" dirty="0"/>
              <a:t>Employees of </a:t>
            </a:r>
            <a:r>
              <a:rPr lang="pl-PL" i="0" dirty="0" err="1"/>
              <a:t>National</a:t>
            </a:r>
            <a:r>
              <a:rPr lang="pl-PL" i="0" dirty="0"/>
              <a:t> Statistical </a:t>
            </a:r>
            <a:r>
              <a:rPr lang="pl-PL" i="0" dirty="0" err="1"/>
              <a:t>Institutes</a:t>
            </a:r>
            <a:r>
              <a:rPr lang="pl-PL" i="0" dirty="0"/>
              <a:t> (</a:t>
            </a:r>
            <a:r>
              <a:rPr lang="en-GB" i="0" dirty="0"/>
              <a:t>NSIs</a:t>
            </a:r>
            <a:r>
              <a:rPr lang="pl-PL" i="0" dirty="0"/>
              <a:t>)</a:t>
            </a:r>
            <a:r>
              <a:rPr lang="en-GB" i="0" dirty="0"/>
              <a:t> or </a:t>
            </a:r>
            <a:r>
              <a:rPr lang="pl-PL" i="0" dirty="0"/>
              <a:t>O</a:t>
            </a:r>
            <a:r>
              <a:rPr lang="en-GB" i="0" dirty="0" err="1"/>
              <a:t>ther</a:t>
            </a:r>
            <a:r>
              <a:rPr lang="en-GB" i="0" dirty="0"/>
              <a:t> </a:t>
            </a:r>
            <a:r>
              <a:rPr lang="pl-PL" i="0" dirty="0"/>
              <a:t>N</a:t>
            </a:r>
            <a:r>
              <a:rPr lang="en-GB" i="0" dirty="0" err="1"/>
              <a:t>ational</a:t>
            </a:r>
            <a:r>
              <a:rPr lang="en-GB" i="0" dirty="0"/>
              <a:t> </a:t>
            </a:r>
            <a:r>
              <a:rPr lang="pl-PL" i="0" dirty="0"/>
              <a:t>A</a:t>
            </a:r>
            <a:r>
              <a:rPr lang="en-GB" i="0" dirty="0" err="1"/>
              <a:t>uthorities</a:t>
            </a:r>
            <a:r>
              <a:rPr lang="en-GB" i="0" dirty="0"/>
              <a:t> </a:t>
            </a:r>
            <a:r>
              <a:rPr lang="pl-PL" i="0" dirty="0"/>
              <a:t>(</a:t>
            </a:r>
            <a:r>
              <a:rPr lang="pl-PL" i="0" dirty="0" err="1"/>
              <a:t>ONAs</a:t>
            </a:r>
            <a:r>
              <a:rPr lang="pl-PL" i="0" dirty="0"/>
              <a:t>) </a:t>
            </a:r>
            <a:r>
              <a:rPr lang="en-GB" i="0" dirty="0"/>
              <a:t>of EU MS, EFTA countries, </a:t>
            </a:r>
            <a:r>
              <a:rPr lang="pl-PL" i="0" dirty="0"/>
              <a:t>Eurostat</a:t>
            </a:r>
            <a:r>
              <a:rPr lang="fr-CH" i="0" dirty="0"/>
              <a:t>,</a:t>
            </a:r>
            <a:r>
              <a:rPr lang="pl-PL" i="0" dirty="0"/>
              <a:t> as </a:t>
            </a:r>
            <a:r>
              <a:rPr lang="pl-PL" i="0" dirty="0" err="1"/>
              <a:t>well</a:t>
            </a:r>
            <a:r>
              <a:rPr lang="pl-PL" i="0" dirty="0"/>
              <a:t> as </a:t>
            </a:r>
            <a:r>
              <a:rPr lang="en-GB" i="0" dirty="0"/>
              <a:t>candidate and potential candidate countries</a:t>
            </a:r>
            <a:endParaRPr lang="en-GB" i="0" strike="sngStrike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GB" sz="2000" i="0" dirty="0"/>
          </a:p>
          <a:p>
            <a:endParaRPr lang="en-GB" sz="2000" i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22" y="3861048"/>
            <a:ext cx="23812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6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there any training fees?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64" y="2276872"/>
            <a:ext cx="8052635" cy="3303317"/>
          </a:xfrm>
        </p:spPr>
        <p:txBody>
          <a:bodyPr/>
          <a:lstStyle/>
          <a:p>
            <a:pPr>
              <a:buSzPct val="200000"/>
              <a:buFont typeface="Webdings" panose="05030102010509060703" pitchFamily="18" charset="2"/>
              <a:buChar char=""/>
              <a:defRPr/>
            </a:pPr>
            <a:r>
              <a:rPr lang="en-GB" i="0" dirty="0"/>
              <a:t>  </a:t>
            </a:r>
            <a:r>
              <a:rPr lang="en-GB" i="0" dirty="0" err="1"/>
              <a:t>ESTP</a:t>
            </a:r>
            <a:r>
              <a:rPr lang="en-GB" i="0" dirty="0"/>
              <a:t> trainings are </a:t>
            </a:r>
            <a:r>
              <a:rPr lang="en-GB" sz="3600" b="1" i="0" dirty="0"/>
              <a:t>free of charge</a:t>
            </a:r>
            <a:endParaRPr lang="en-GB" sz="3600" b="1" i="0" u="sng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en-GB" i="0" u="sng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b="1" i="0" dirty="0"/>
              <a:t>Financed by:</a:t>
            </a:r>
          </a:p>
          <a:p>
            <a:pPr marL="0" indent="0">
              <a:buNone/>
              <a:defRPr/>
            </a:pPr>
            <a:endParaRPr lang="en-GB" i="0" dirty="0"/>
          </a:p>
          <a:p>
            <a:pPr marL="0" indent="0">
              <a:buNone/>
              <a:defRPr/>
            </a:pPr>
            <a:r>
              <a:rPr lang="en-GB" b="1" i="0" dirty="0"/>
              <a:t>However</a:t>
            </a:r>
            <a:r>
              <a:rPr lang="en-GB" sz="2800" b="1" i="0" dirty="0"/>
              <a:t>,</a:t>
            </a:r>
            <a:r>
              <a:rPr lang="en-GB" i="0" dirty="0"/>
              <a:t> travel expenses and daily allowances are not covered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68960"/>
            <a:ext cx="2830942" cy="9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</a:t>
            </a:r>
            <a:r>
              <a:rPr lang="en-GB" dirty="0" err="1"/>
              <a:t>ESTP</a:t>
            </a:r>
            <a:r>
              <a:rPr lang="en-GB" dirty="0"/>
              <a:t> trainings take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283841"/>
            <a:ext cx="8229600" cy="3633788"/>
          </a:xfrm>
        </p:spPr>
        <p:txBody>
          <a:bodyPr/>
          <a:lstStyle/>
          <a:p>
            <a:pPr marL="357188" lvl="1" indent="-357188">
              <a:buSzPct val="150000"/>
              <a:buFont typeface="Webdings" panose="05030102010509060703" pitchFamily="18" charset="2"/>
              <a:buChar char="ë"/>
              <a:defRPr/>
            </a:pPr>
            <a:r>
              <a:rPr lang="en-GB" altLang="en-US" sz="2400" dirty="0"/>
              <a:t>Luxembourg</a:t>
            </a:r>
          </a:p>
          <a:p>
            <a:pPr marL="357188" lvl="1" indent="-357188">
              <a:buSzPct val="150000"/>
              <a:buFont typeface="Webdings" panose="05030102010509060703" pitchFamily="18" charset="2"/>
              <a:buChar char="ë"/>
              <a:defRPr/>
            </a:pPr>
            <a:endParaRPr lang="en-GB" altLang="en-US" sz="2400" b="0" dirty="0"/>
          </a:p>
          <a:p>
            <a:pPr marL="357188" lvl="1" indent="-357188">
              <a:buSzPct val="150000"/>
              <a:buFont typeface="Webdings" panose="05030102010509060703" pitchFamily="18" charset="2"/>
              <a:buChar char="ë"/>
              <a:defRPr/>
            </a:pPr>
            <a:r>
              <a:rPr lang="en-GB" altLang="en-US" sz="2400" dirty="0"/>
              <a:t>EU Member States</a:t>
            </a:r>
          </a:p>
          <a:p>
            <a:pPr marL="357188" lvl="1" indent="-357188">
              <a:buSzPct val="150000"/>
              <a:buFont typeface="Webdings" panose="05030102010509060703" pitchFamily="18" charset="2"/>
              <a:buChar char="ë"/>
              <a:defRPr/>
            </a:pPr>
            <a:endParaRPr lang="en-GB" altLang="en-US" sz="2400" b="0" dirty="0"/>
          </a:p>
          <a:p>
            <a:pPr marL="357188" lvl="1" indent="-357188">
              <a:buSzPct val="150000"/>
              <a:buFont typeface="Webdings" panose="05030102010509060703" pitchFamily="18" charset="2"/>
              <a:buChar char="ë"/>
              <a:defRPr/>
            </a:pPr>
            <a:r>
              <a:rPr lang="en-GB" altLang="en-US" sz="2400" dirty="0"/>
              <a:t>EFTA countries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917353"/>
            <a:ext cx="1028328" cy="1057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113" y="2908780"/>
            <a:ext cx="1225107" cy="10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3088"/>
          <a:stretch/>
        </p:blipFill>
        <p:spPr>
          <a:xfrm>
            <a:off x="3851920" y="3942262"/>
            <a:ext cx="1227642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/>
              <a:t>What does the 2020 </a:t>
            </a:r>
            <a:r>
              <a:rPr lang="en-GB" sz="2700" dirty="0" err="1"/>
              <a:t>ESTP</a:t>
            </a:r>
            <a:r>
              <a:rPr lang="en-GB" sz="2700" dirty="0"/>
              <a:t> programme include?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1200" b="1" i="0" dirty="0"/>
          </a:p>
          <a:p>
            <a:pPr marL="0" indent="0">
              <a:buNone/>
            </a:pPr>
            <a:r>
              <a:rPr lang="en-GB" sz="1800" i="0" dirty="0"/>
              <a:t>				</a:t>
            </a:r>
          </a:p>
          <a:p>
            <a:pPr marL="0" indent="0">
              <a:buNone/>
            </a:pPr>
            <a:r>
              <a:rPr lang="en-GB" sz="1800" b="1" i="0" dirty="0"/>
              <a:t>				</a:t>
            </a:r>
            <a:endParaRPr lang="en-GB" sz="1800" i="0" dirty="0"/>
          </a:p>
          <a:p>
            <a:pPr marL="4398963" indent="-366713">
              <a:buFont typeface="Wingdings" panose="05000000000000000000" pitchFamily="2" charset="2"/>
              <a:buChar char="Ø"/>
            </a:pPr>
            <a:endParaRPr lang="en-GB" sz="1800" i="0" dirty="0"/>
          </a:p>
          <a:p>
            <a:pPr marL="4398963" indent="-366713">
              <a:buFont typeface="Wingdings" panose="05000000000000000000" pitchFamily="2" charset="2"/>
              <a:buChar char="Ø"/>
            </a:pPr>
            <a:endParaRPr lang="en-GB" sz="180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071" b="-1"/>
          <a:stretch/>
        </p:blipFill>
        <p:spPr>
          <a:xfrm>
            <a:off x="2123728" y="1848859"/>
            <a:ext cx="6347048" cy="41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7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Where can I find more info?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848"/>
            <a:ext cx="8229600" cy="3633788"/>
          </a:xfrm>
        </p:spPr>
        <p:txBody>
          <a:bodyPr/>
          <a:lstStyle/>
          <a:p>
            <a:pPr>
              <a:buSzPct val="105000"/>
              <a:buFont typeface="Webdings" panose="05030102010509060703" pitchFamily="18" charset="2"/>
              <a:buChar char="ë"/>
            </a:pPr>
            <a:r>
              <a:rPr lang="en-GB" i="0" dirty="0">
                <a:solidFill>
                  <a:srgbClr val="FF0000"/>
                </a:solidFill>
                <a:hlinkClick r:id="rId3"/>
              </a:rPr>
              <a:t>https://ec.europa.eu/eurostat/web/ess/about-us/estp</a:t>
            </a:r>
            <a:r>
              <a:rPr lang="pl-PL" i="0" dirty="0">
                <a:solidFill>
                  <a:srgbClr val="FF0000"/>
                </a:solidFill>
              </a:rPr>
              <a:t> </a:t>
            </a:r>
          </a:p>
          <a:p>
            <a:pPr>
              <a:buSzPct val="105000"/>
              <a:buFont typeface="Webdings" panose="05030102010509060703" pitchFamily="18" charset="2"/>
              <a:buChar char="ë"/>
            </a:pPr>
            <a:endParaRPr lang="en-GB" i="0" dirty="0">
              <a:solidFill>
                <a:srgbClr val="FF0000"/>
              </a:solidFill>
            </a:endParaRPr>
          </a:p>
          <a:p>
            <a:pPr>
              <a:buSzPct val="105000"/>
              <a:buFont typeface="Webdings" panose="05030102010509060703" pitchFamily="18" charset="2"/>
              <a:buChar char="ë"/>
            </a:pPr>
            <a:r>
              <a:rPr lang="en-GB" i="0" dirty="0"/>
              <a:t>ESTP National Contact Points</a:t>
            </a:r>
            <a:endParaRPr lang="en-GB" i="0" dirty="0">
              <a:hlinkClick r:id="rId4"/>
            </a:endParaRPr>
          </a:p>
          <a:p>
            <a:pPr>
              <a:buSzPct val="105000"/>
              <a:buFont typeface="Webdings" panose="05030102010509060703" pitchFamily="18" charset="2"/>
              <a:buChar char="ë"/>
            </a:pPr>
            <a:endParaRPr lang="en-GB" i="0" dirty="0">
              <a:hlinkClick r:id="rId4"/>
            </a:endParaRPr>
          </a:p>
          <a:p>
            <a:pPr>
              <a:buSzPct val="105000"/>
              <a:buFont typeface="Webdings" panose="05030102010509060703" pitchFamily="18" charset="2"/>
              <a:buChar char="ë"/>
            </a:pPr>
            <a:r>
              <a:rPr lang="en-GB" i="0" dirty="0"/>
              <a:t>All courses’ material are available @ </a:t>
            </a:r>
            <a:r>
              <a:rPr lang="en-GB" i="0" dirty="0" err="1">
                <a:hlinkClick r:id="rId5"/>
              </a:rPr>
              <a:t>CIRCABC</a:t>
            </a:r>
            <a:r>
              <a:rPr lang="en-GB" i="0" dirty="0"/>
              <a:t> </a:t>
            </a:r>
          </a:p>
          <a:p>
            <a:pPr>
              <a:spcBef>
                <a:spcPts val="0"/>
              </a:spcBef>
            </a:pPr>
            <a:endParaRPr lang="en-GB" i="0" dirty="0">
              <a:hlinkClick r:id="rId4"/>
            </a:endParaRPr>
          </a:p>
          <a:p>
            <a:pPr marL="804863" lvl="2" indent="-804863">
              <a:spcBef>
                <a:spcPts val="0"/>
              </a:spcBef>
              <a:buSzPct val="105000"/>
              <a:buFont typeface="Webdings" panose="05030102010509060703" pitchFamily="18" charset="2"/>
              <a:buChar char="ë"/>
            </a:pPr>
            <a:r>
              <a:rPr lang="en-GB" sz="2400" dirty="0">
                <a:hlinkClick r:id="rId6"/>
              </a:rPr>
              <a:t>estat-estp-contacts@ec.europa.eu</a:t>
            </a:r>
            <a:r>
              <a:rPr lang="en-GB" sz="2000" dirty="0"/>
              <a:t> </a:t>
            </a:r>
          </a:p>
          <a:p>
            <a:pPr marL="914400" lvl="2" indent="0">
              <a:spcBef>
                <a:spcPts val="0"/>
              </a:spcBef>
            </a:pPr>
            <a:r>
              <a:rPr lang="en-GB" sz="2400" dirty="0"/>
              <a:t>  </a:t>
            </a:r>
          </a:p>
          <a:p>
            <a:pPr marL="719138" lvl="2" indent="-2730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b="1" dirty="0"/>
              <a:t>ESTP Eurostat team</a:t>
            </a:r>
            <a:endParaRPr lang="en-GB" sz="1800" dirty="0"/>
          </a:p>
          <a:p>
            <a:endParaRPr lang="en-GB" i="0" dirty="0">
              <a:hlinkClick r:id="rId4"/>
            </a:endParaRPr>
          </a:p>
          <a:p>
            <a:endParaRPr lang="en-GB" i="0" dirty="0">
              <a:hlinkClick r:id="rId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69249">
            <a:off x="606267" y="4888067"/>
            <a:ext cx="543694" cy="4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i="0" dirty="0"/>
              <a:t>Attendance list to be signed every day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i="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i="0" dirty="0"/>
              <a:t>Certificates of attendance distributed </a:t>
            </a:r>
          </a:p>
          <a:p>
            <a:pPr marL="0" indent="0">
              <a:buNone/>
            </a:pPr>
            <a:r>
              <a:rPr lang="en-GB" i="0" dirty="0"/>
              <a:t>the last day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i="0" dirty="0"/>
          </a:p>
          <a:p>
            <a:pPr marL="914400" lvl="2" indent="0">
              <a:spcBef>
                <a:spcPts val="0"/>
              </a:spcBef>
            </a:pPr>
            <a:endParaRPr lang="en-GB" sz="2400" i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429000"/>
            <a:ext cx="1338177" cy="1440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78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20877"/>
            <a:ext cx="2528118" cy="2308023"/>
          </a:xfrm>
          <a:prstGeom prst="rect">
            <a:avLst/>
          </a:prstGeom>
          <a:ln/>
          <a:effectLst>
            <a:outerShdw blurRad="1270000" dir="2580000" algn="ctr" rotWithShape="0">
              <a:srgbClr val="000000">
                <a:alpha val="0"/>
              </a:srgbClr>
            </a:outerShdw>
            <a:reflection endPos="0" dist="50800" dir="5400000" sy="-100000" algn="bl" rotWithShape="0"/>
            <a:softEdge rad="762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opinion matters…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91" y="2276872"/>
            <a:ext cx="8229600" cy="3633788"/>
          </a:xfrm>
        </p:spPr>
        <p:txBody>
          <a:bodyPr/>
          <a:lstStyle/>
          <a:p>
            <a:endParaRPr lang="en-GB" i="0" dirty="0"/>
          </a:p>
          <a:p>
            <a:endParaRPr lang="en-GB" i="0" dirty="0"/>
          </a:p>
          <a:p>
            <a:r>
              <a:rPr lang="en-GB" i="0" dirty="0"/>
              <a:t>Fill in our e-survey to help us improve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996952"/>
            <a:ext cx="158571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069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1209</TotalTime>
  <Words>662</Words>
  <Application>Microsoft Office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Verdana</vt:lpstr>
      <vt:lpstr>Webdings</vt:lpstr>
      <vt:lpstr>Wingdings</vt:lpstr>
      <vt:lpstr>Default Design</vt:lpstr>
      <vt:lpstr>PowerPoint Presentation</vt:lpstr>
      <vt:lpstr>What is the ESTP?</vt:lpstr>
      <vt:lpstr>Who can attend?</vt:lpstr>
      <vt:lpstr>Are there any training fees?</vt:lpstr>
      <vt:lpstr>Where do ESTP trainings take place?</vt:lpstr>
      <vt:lpstr>What does the 2020 ESTP programme include?</vt:lpstr>
      <vt:lpstr>Where can I find more info?</vt:lpstr>
      <vt:lpstr>Course logistics</vt:lpstr>
      <vt:lpstr>Your opinion matters…</vt:lpstr>
      <vt:lpstr>Thank you and….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Statistical Training Programme (ESTP)</dc:title>
  <dc:creator>SERFIOTI Maria (ESTAT)</dc:creator>
  <cp:lastModifiedBy>Ieva Pauluka</cp:lastModifiedBy>
  <cp:revision>51</cp:revision>
  <cp:lastPrinted>2019-12-18T10:00:36Z</cp:lastPrinted>
  <dcterms:created xsi:type="dcterms:W3CDTF">2019-12-12T11:02:57Z</dcterms:created>
  <dcterms:modified xsi:type="dcterms:W3CDTF">2020-12-18T14:42:46Z</dcterms:modified>
</cp:coreProperties>
</file>