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9" r:id="rId4"/>
    <p:sldId id="271" r:id="rId5"/>
    <p:sldId id="280" r:id="rId6"/>
    <p:sldId id="272" r:id="rId7"/>
    <p:sldId id="274" r:id="rId8"/>
    <p:sldId id="269" r:id="rId9"/>
    <p:sldId id="281" r:id="rId10"/>
    <p:sldId id="282" r:id="rId11"/>
    <p:sldId id="276" r:id="rId12"/>
    <p:sldId id="266" r:id="rId13"/>
    <p:sldId id="273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03"/>
  </p:normalViewPr>
  <p:slideViewPr>
    <p:cSldViewPr snapToGrid="0" snapToObjects="1">
      <p:cViewPr varScale="1">
        <p:scale>
          <a:sx n="108" d="100"/>
          <a:sy n="108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B470FE-42BD-4A8F-BE76-BE0F0F049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02C29-49BF-4CDB-8EDA-36B3FD86F4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C67A04-0B8F-45F3-B32F-5731E48D2B1B}" type="datetimeFigureOut">
              <a:rPr lang="lv-LV"/>
              <a:pPr>
                <a:defRPr/>
              </a:pPr>
              <a:t>17.12.2020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B0A28-720E-4AC5-9725-83EAD46EF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A2EC52-2A8B-405C-A521-6499A4117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7596-C814-487F-A267-7F877024ED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AD409-D9F4-4A39-AD3E-C7FC4D1D7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4313E6D-FC76-4FC2-A38A-0CC9AF3794BE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dirty="0"/>
              <a:t>Gala lietotājs: Kā saprast ko es atradu? Vai tas tiešām ir tas, ko man vajag?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altLang="lv-LV" dirty="0"/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dirty="0"/>
              <a:t>Tēmu koks, meklētāja uzlabojumi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13E6D-FC76-4FC2-A38A-0CC9AF3794BE}" type="slidenum">
              <a:rPr lang="lv-LV" altLang="en-US" smtClean="0"/>
              <a:pPr/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7073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dirty="0"/>
              <a:t>Gala lietotājs: kā atrast to, ko man vajag tagad un tūlīt?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altLang="lv-LV" dirty="0"/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dirty="0"/>
              <a:t>Tēmu koks, meklētāja uzlabojumi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13E6D-FC76-4FC2-A38A-0CC9AF3794BE}" type="slidenum">
              <a:rPr lang="lv-LV" altLang="en-US" smtClean="0"/>
              <a:pPr/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0444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5C2C39-8F21-4D60-9607-9E06751D5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AC13F32-8950-4002-98AB-678173B2F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7E5C67-C73E-4FE0-BCFE-65F82E8E079E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4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FFAA8FA-45E7-4C00-BBD6-C72DFED1E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18E631A-0BFF-4E3C-A837-A79165F358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F73CD61-8D0D-4A7A-B18D-3B71C87D2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2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CC82318-FE71-4512-BC76-8DCD8BC44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269BF29-D628-4161-BB03-92DB0B8056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D606002-D482-45A9-AA8A-4497CEE91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28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16B803-E94F-43B7-9BB3-7AEE56D4E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70B27206-C721-4095-9BDE-8539282E88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3A5E0E4-E377-4D0D-96C1-EF8215C6B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80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9311FE20-F56D-4B23-941B-D850F5B08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725ED22D-DE15-467D-BCEF-52C760956C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EF83F3EB-FB96-4748-846D-E2CDA3D87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0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D340529-D789-4492-9664-D4EA89A17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6D9E3A8-32D7-4F15-A02D-04BA5824D7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B0D08D1-EF00-434B-A057-77098EFCA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0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CF3D5D-5B93-4A48-80FC-974FF04BC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3E9F9FB-B6D1-4A98-8F65-2792747E6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337982A-5BF2-425F-A6EE-22CAB0A9A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EBA09-6A6F-4897-BA76-670067E6C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E9223198-00D3-41C3-929D-3BF4DEB62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4F891A9-FCA5-42AE-82DE-76BF492B6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7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48957BA-9971-412E-83E2-F2D7B231A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CCB9FFC-FE3D-45D8-8B66-FD42E7F57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67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10A33C-06C8-477F-95EC-453269728F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E537E0-9D55-45D8-8051-2ADC0FD79E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56B84-6173-49B9-9926-1883940F9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51BD5C-6CBC-4318-A2AC-F678369215C6}" type="datetime1">
              <a:rPr lang="en-US"/>
              <a:pPr>
                <a:defRPr/>
              </a:pPr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BE03-AEFD-4FA6-ACB5-6B5D49C6C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48848-AEB1-4FC7-B803-EB7B248FE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51458D5-DE66-476A-9799-05A83170FD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.gov.lv/lv/metadat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BE59BC5-07C6-4C4A-95C5-32B2EB8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38"/>
          </a:xfrm>
        </p:spPr>
        <p:txBody>
          <a:bodyPr>
            <a:normAutofit/>
          </a:bodyPr>
          <a:lstStyle/>
          <a:p>
            <a:r>
              <a:rPr lang="lv-LV" altLang="lv-LV" dirty="0"/>
              <a:t>Oficiālās statistikas portāls</a:t>
            </a:r>
            <a:endParaRPr lang="lv-LV" altLang="lv-LV" sz="2700" dirty="0"/>
          </a:p>
        </p:txBody>
      </p:sp>
      <p:sp>
        <p:nvSpPr>
          <p:cNvPr id="11268" name="Text Placeholder 3">
            <a:extLst>
              <a:ext uri="{FF2B5EF4-FFF2-40B4-BE49-F238E27FC236}">
                <a16:creationId xmlns:a16="http://schemas.microsoft.com/office/drawing/2014/main" id="{D9A9E79F-BDA1-4557-AC60-3925A28597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 altLang="lv-LV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C3A37-3B37-46E0-B7C4-A7A01C3AF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2AAA2-C83A-4E1E-BB66-4C8724C14E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BF02B-9F8F-4FB2-882B-22BEA563F9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37982A-5BF2-425F-A6EE-22CAB0A9AA5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4CA58-C183-4B36-B05C-6BAE0285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0875"/>
            <a:ext cx="8886825" cy="4057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B4D20A-8474-4B07-A6DB-8980D502A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0"/>
            <a:ext cx="6934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000000"/>
                </a:solidFill>
                <a:latin typeface="Helv"/>
              </a:rPr>
              <a:t>Saprast, lai izmantotu..</a:t>
            </a:r>
            <a:br>
              <a:rPr lang="lv-LV" dirty="0">
                <a:solidFill>
                  <a:srgbClr val="000000"/>
                </a:solidFill>
                <a:latin typeface="Helv"/>
              </a:rPr>
            </a:br>
            <a:r>
              <a:rPr lang="lv-LV" dirty="0">
                <a:solidFill>
                  <a:srgbClr val="000000"/>
                </a:solidFill>
                <a:latin typeface="Helv"/>
              </a:rPr>
              <a:t>Iestāde apraksta kā statistika top </a:t>
            </a:r>
            <a:endParaRPr lang="lv-LV" altLang="lv-LV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ABEC9-1A76-0B4E-A23B-340E00D41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736684"/>
            <a:ext cx="4064000" cy="4025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C193AE-7126-BD4D-A601-36103113CDA7}"/>
              </a:ext>
            </a:extLst>
          </p:cNvPr>
          <p:cNvSpPr txBox="1"/>
          <p:nvPr/>
        </p:nvSpPr>
        <p:spPr>
          <a:xfrm>
            <a:off x="2590800" y="5681520"/>
            <a:ext cx="413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https://stat.gov.lv/lv/metadati</a:t>
            </a:r>
            <a:endParaRPr lang="lv-LV" sz="2000" u="sng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1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rmAutofit/>
          </a:bodyPr>
          <a:lstStyle/>
          <a:p>
            <a:r>
              <a:rPr lang="lv-LV" sz="2400" i="0" u="none" strike="noStrike" baseline="0" dirty="0">
                <a:solidFill>
                  <a:srgbClr val="000000"/>
                </a:solidFill>
                <a:latin typeface="Helv"/>
              </a:rPr>
              <a:t>Kopā darām visu lai lietotājam ir ērti un saprotami</a:t>
            </a:r>
            <a:endParaRPr lang="lv-LV" altLang="lv-LV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5998F-C648-5440-95CA-10AC60B56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81" y="2590877"/>
            <a:ext cx="2799019" cy="283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AFD6B-1511-5B4B-8A58-C3DF9150D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23" y="2648196"/>
            <a:ext cx="3141577" cy="2993489"/>
          </a:xfrm>
          <a:prstGeom prst="rect">
            <a:avLst/>
          </a:prstGeom>
        </p:spPr>
      </p:pic>
      <p:sp>
        <p:nvSpPr>
          <p:cNvPr id="9" name="Heart 8">
            <a:extLst>
              <a:ext uri="{FF2B5EF4-FFF2-40B4-BE49-F238E27FC236}">
                <a16:creationId xmlns:a16="http://schemas.microsoft.com/office/drawing/2014/main" id="{BA86BF89-FD05-7041-95B5-68085C515260}"/>
              </a:ext>
            </a:extLst>
          </p:cNvPr>
          <p:cNvSpPr/>
          <p:nvPr/>
        </p:nvSpPr>
        <p:spPr>
          <a:xfrm>
            <a:off x="2916382" y="3161805"/>
            <a:ext cx="546265" cy="534390"/>
          </a:xfrm>
          <a:prstGeom prst="hear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560413-A87C-944E-853D-54CDDDC874CD}"/>
              </a:ext>
            </a:extLst>
          </p:cNvPr>
          <p:cNvSpPr txBox="1">
            <a:spLocks/>
          </p:cNvSpPr>
          <p:nvPr/>
        </p:nvSpPr>
        <p:spPr bwMode="auto">
          <a:xfrm>
            <a:off x="2685472" y="2156475"/>
            <a:ext cx="2538871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lv-LV" altLang="lv-LV" b="1" dirty="0">
                <a:solidFill>
                  <a:srgbClr val="002060"/>
                </a:solidFill>
              </a:rPr>
              <a:t>Pārlūkot tēmas</a:t>
            </a:r>
          </a:p>
          <a:p>
            <a:endParaRPr lang="lv-LV" altLang="lv-LV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328681-75FF-3341-8C20-E5654316621C}"/>
              </a:ext>
            </a:extLst>
          </p:cNvPr>
          <p:cNvSpPr txBox="1">
            <a:spLocks/>
          </p:cNvSpPr>
          <p:nvPr/>
        </p:nvSpPr>
        <p:spPr bwMode="auto">
          <a:xfrm>
            <a:off x="5887780" y="2179693"/>
            <a:ext cx="2799019" cy="6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lv-LV" altLang="lv-LV" b="1" dirty="0">
                <a:solidFill>
                  <a:srgbClr val="002060"/>
                </a:solidFill>
              </a:rPr>
              <a:t>Meklēt atslēgvārdu</a:t>
            </a:r>
          </a:p>
          <a:p>
            <a:endParaRPr lang="lv-LV" altLang="lv-LV" b="1" dirty="0"/>
          </a:p>
        </p:txBody>
      </p:sp>
    </p:spTree>
    <p:extLst>
      <p:ext uri="{BB962C8B-B14F-4D97-AF65-F5344CB8AC3E}">
        <p14:creationId xmlns:p14="http://schemas.microsoft.com/office/powerpoint/2010/main" val="140949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rmAutofit/>
          </a:bodyPr>
          <a:lstStyle/>
          <a:p>
            <a:r>
              <a:rPr lang="lv-LV" altLang="lv-LV" dirty="0"/>
              <a:t>Kad dati publicēti</a:t>
            </a:r>
            <a:br>
              <a:rPr lang="lv-LV" altLang="lv-LV" dirty="0"/>
            </a:br>
            <a:r>
              <a:rPr lang="lv-LV" altLang="lv-LV" dirty="0"/>
              <a:t>veidojam kartes, grafikus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558" y="1772048"/>
            <a:ext cx="1921642" cy="4812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lv-LV" altLang="lv-LV" b="1" dirty="0">
                <a:solidFill>
                  <a:srgbClr val="002060"/>
                </a:solidFill>
              </a:rPr>
              <a:t>Kalendārs</a:t>
            </a:r>
          </a:p>
          <a:p>
            <a:endParaRPr lang="lv-LV" altLang="lv-LV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E5B9B-EF87-DB49-80F8-0EAC2DC2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08" y="1907146"/>
            <a:ext cx="4130490" cy="420195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39A3F-6B63-724D-BDF0-60696660934B}"/>
              </a:ext>
            </a:extLst>
          </p:cNvPr>
          <p:cNvSpPr txBox="1">
            <a:spLocks/>
          </p:cNvSpPr>
          <p:nvPr/>
        </p:nvSpPr>
        <p:spPr bwMode="auto">
          <a:xfrm>
            <a:off x="4459180" y="1958224"/>
            <a:ext cx="2099956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lv-LV" altLang="lv-LV" b="1" dirty="0">
                <a:solidFill>
                  <a:srgbClr val="002060"/>
                </a:solidFill>
              </a:rPr>
              <a:t>Kartes</a:t>
            </a:r>
          </a:p>
          <a:p>
            <a:endParaRPr lang="lv-LV" altLang="lv-LV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81A935-BDD8-9942-813A-E5D9961829D2}"/>
              </a:ext>
            </a:extLst>
          </p:cNvPr>
          <p:cNvSpPr txBox="1">
            <a:spLocks/>
          </p:cNvSpPr>
          <p:nvPr/>
        </p:nvSpPr>
        <p:spPr bwMode="auto">
          <a:xfrm>
            <a:off x="4459180" y="3068917"/>
            <a:ext cx="3657600" cy="67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lv-LV" altLang="lv-LV" b="1" dirty="0">
                <a:solidFill>
                  <a:srgbClr val="002060"/>
                </a:solidFill>
              </a:rPr>
              <a:t>Grafiki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9632B0E-832B-8448-BB74-96EB267668A1}"/>
              </a:ext>
            </a:extLst>
          </p:cNvPr>
          <p:cNvSpPr txBox="1">
            <a:spLocks/>
          </p:cNvSpPr>
          <p:nvPr/>
        </p:nvSpPr>
        <p:spPr bwMode="auto">
          <a:xfrm>
            <a:off x="4459180" y="4340619"/>
            <a:ext cx="3657600" cy="67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lv-LV" altLang="lv-LV" b="1" dirty="0">
                <a:solidFill>
                  <a:srgbClr val="002060"/>
                </a:solidFill>
              </a:rPr>
              <a:t>Datubāze</a:t>
            </a:r>
            <a:endParaRPr lang="lv-LV" altLang="lv-LV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F1C69-40A8-6F46-BEE2-83ABF40D5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26647" y="2242867"/>
            <a:ext cx="1363023" cy="12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7720E-1800-4844-BA42-FB415B1CB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5F35F-A76A-46F9-944A-BB46DEA85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C7895-FAD7-48D3-B247-3E2CB7475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37982A-5BF2-425F-A6EE-22CAB0A9AA5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94E11-FA72-48D2-8810-8844C46E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64" y="1581104"/>
            <a:ext cx="73818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61151-B9B2-4AC2-BC46-72906AB9F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A9D0-1BE1-4555-AEC8-C8C7E6B8F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CD76E-50D1-4EBA-8C29-E20707E126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37982A-5BF2-425F-A6EE-22CAB0A9AA5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1B456-A7E6-4901-BA7A-FE1DEF65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64" y="1600154"/>
            <a:ext cx="73342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9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7720E-1800-4844-BA42-FB415B1CB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5F35F-A76A-46F9-944A-BB46DEA85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C7895-FAD7-48D3-B247-3E2CB74759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37982A-5BF2-425F-A6EE-22CAB0A9AA57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3FCC9-E774-44D0-9284-D25D6DD0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89" y="1581104"/>
            <a:ext cx="72199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/>
              <a:t>Projekta mērķi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>
            <a:normAutofit/>
          </a:bodyPr>
          <a:lstStyle/>
          <a:p>
            <a:pPr rtl="0"/>
            <a:r>
              <a:rPr lang="lv-LV" sz="2400" b="0" i="0" u="none" strike="noStrike" baseline="0" dirty="0">
                <a:solidFill>
                  <a:srgbClr val="002060"/>
                </a:solidFill>
                <a:latin typeface="Helv"/>
              </a:rPr>
              <a:t>Statistikas likuma prasību izpilde</a:t>
            </a:r>
          </a:p>
          <a:p>
            <a:pPr rtl="0"/>
            <a:endParaRPr lang="lv-LV" sz="2400" dirty="0">
              <a:solidFill>
                <a:srgbClr val="000000"/>
              </a:solidFill>
              <a:latin typeface="Helv"/>
            </a:endParaRPr>
          </a:p>
          <a:p>
            <a:pPr rtl="0">
              <a:lnSpc>
                <a:spcPct val="150000"/>
              </a:lnSpc>
            </a:pPr>
            <a:r>
              <a:rPr lang="lv-LV" sz="1600" b="1" dirty="0">
                <a:solidFill>
                  <a:srgbClr val="414142"/>
                </a:solidFill>
                <a:latin typeface="Arial" panose="020B0604020202020204" pitchFamily="34" charset="0"/>
              </a:rPr>
              <a:t>20. pants </a:t>
            </a:r>
          </a:p>
          <a:p>
            <a:pPr rtl="0">
              <a:lnSpc>
                <a:spcPct val="150000"/>
              </a:lnSpc>
            </a:pPr>
            <a:r>
              <a:rPr lang="lv-LV" sz="1800" b="0" i="1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Visu statistikas iestāžu oficiālo </a:t>
            </a:r>
            <a:r>
              <a:rPr lang="lv-LV" sz="1800" b="1" i="1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statistiku</a:t>
            </a:r>
            <a:r>
              <a:rPr lang="lv-LV" sz="1800" b="0" i="1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lv-LV" sz="1800" b="1" i="1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metadatus</a:t>
            </a:r>
            <a:r>
              <a:rPr lang="lv-LV" sz="1800" b="0" i="1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 un oficiālās statistikas publicēšanas </a:t>
            </a:r>
            <a:r>
              <a:rPr lang="lv-LV" sz="1800" b="1" i="1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kalendāru</a:t>
            </a:r>
            <a:r>
              <a:rPr lang="lv-LV" sz="1800" b="0" i="1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 publicē oficiālās statistikas portālā, kura darbību tehniski un organizatoriski nodrošina Pārvalde.</a:t>
            </a:r>
          </a:p>
          <a:p>
            <a:pPr rtl="0">
              <a:lnSpc>
                <a:spcPct val="150000"/>
              </a:lnSpc>
            </a:pPr>
            <a:r>
              <a:rPr lang="lv-LV" sz="1600" b="1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28. pants</a:t>
            </a:r>
          </a:p>
          <a:p>
            <a:pPr rtl="0">
              <a:lnSpc>
                <a:spcPct val="150000"/>
              </a:lnSpc>
            </a:pPr>
            <a:r>
              <a:rPr lang="lv-LV" sz="1800" i="1" dirty="0">
                <a:solidFill>
                  <a:srgbClr val="414142"/>
                </a:solidFill>
                <a:latin typeface="Arial" panose="020B0604020202020204" pitchFamily="34" charset="0"/>
              </a:rPr>
              <a:t>Piekļuve netieši identificējamiem datiem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/>
              <a:t>Projekta laika grafiks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>
            <a:normAutofit/>
          </a:bodyPr>
          <a:lstStyle/>
          <a:p>
            <a:pPr rtl="0"/>
            <a:r>
              <a:rPr lang="lv-LV" sz="2400" b="0" i="0" u="none" strike="noStrike" baseline="0" dirty="0">
                <a:solidFill>
                  <a:srgbClr val="002060"/>
                </a:solidFill>
                <a:latin typeface="Helv"/>
              </a:rPr>
              <a:t>2020. gads pieejams lietotājiem ar CSP datiem</a:t>
            </a:r>
          </a:p>
          <a:p>
            <a:pPr rtl="0"/>
            <a:endParaRPr lang="lv-LV" sz="2400" dirty="0">
              <a:solidFill>
                <a:srgbClr val="002060"/>
              </a:solidFill>
              <a:latin typeface="Helv"/>
            </a:endParaRPr>
          </a:p>
          <a:p>
            <a:pPr rtl="0"/>
            <a:r>
              <a:rPr lang="lv-LV" sz="2400" i="1" dirty="0">
                <a:solidFill>
                  <a:srgbClr val="002060"/>
                </a:solidFill>
                <a:latin typeface="Helv"/>
              </a:rPr>
              <a:t>2021.gads sākam publicēt citu iestāžu statistiku</a:t>
            </a:r>
          </a:p>
          <a:p>
            <a:pPr rtl="0"/>
            <a:endParaRPr lang="lv-LV" sz="2400" i="1" dirty="0">
              <a:solidFill>
                <a:srgbClr val="002060"/>
              </a:solidFill>
              <a:latin typeface="Helv"/>
            </a:endParaRPr>
          </a:p>
          <a:p>
            <a:pPr rtl="0"/>
            <a:r>
              <a:rPr lang="lv-LV" sz="2400" i="1" dirty="0">
                <a:solidFill>
                  <a:srgbClr val="002060"/>
                </a:solidFill>
                <a:latin typeface="Helv"/>
              </a:rPr>
              <a:t>2022. gads 90% no statistikas iestādēm publicē datus portālā </a:t>
            </a:r>
          </a:p>
          <a:p>
            <a:pPr rtl="0"/>
            <a:endParaRPr lang="lv-LV" sz="2400" i="1" dirty="0">
              <a:solidFill>
                <a:srgbClr val="002060"/>
              </a:solidFill>
              <a:latin typeface="Helv"/>
            </a:endParaRPr>
          </a:p>
          <a:p>
            <a:pPr rtl="0"/>
            <a:endParaRPr lang="lv-LV" sz="1800" i="1" dirty="0">
              <a:solidFill>
                <a:srgbClr val="41414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0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>
            <a:normAutofit/>
          </a:bodyPr>
          <a:lstStyle/>
          <a:p>
            <a:pPr rtl="0"/>
            <a:endParaRPr lang="lv-LV" sz="18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endParaRPr lang="lv-LV" altLang="lv-LV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91B94-4198-6B47-8F07-A2E149D46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27" y="1718683"/>
            <a:ext cx="7350826" cy="4910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2E3E7-892C-0342-8D5A-46AAA80650DC}"/>
              </a:ext>
            </a:extLst>
          </p:cNvPr>
          <p:cNvSpPr txBox="1"/>
          <p:nvPr/>
        </p:nvSpPr>
        <p:spPr>
          <a:xfrm>
            <a:off x="2495567" y="1819558"/>
            <a:ext cx="6038833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alt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gadus pēc projekta beigām</a:t>
            </a:r>
          </a:p>
          <a:p>
            <a:endParaRPr lang="lv-LV" altLang="lv-LV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alt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90 %</a:t>
            </a:r>
          </a:p>
          <a:p>
            <a:endParaRPr lang="lv-LV" altLang="lv-LV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alt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</a:p>
          <a:p>
            <a:r>
              <a:rPr lang="lv-LV" alt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iestādēm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139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/>
              <a:t>Ar ko sākt?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>
            <a:normAutofit/>
          </a:bodyPr>
          <a:lstStyle/>
          <a:p>
            <a:pPr marL="342900" indent="-342900" rtl="0">
              <a:buFontTx/>
              <a:buChar char="-"/>
            </a:pPr>
            <a:r>
              <a:rPr lang="lv-LV" sz="2400" i="1" dirty="0">
                <a:solidFill>
                  <a:srgbClr val="002060"/>
                </a:solidFill>
                <a:latin typeface="Helv"/>
              </a:rPr>
              <a:t>CSP vēstule ar uzaicinājumu pieteikt sev vēlamo laiku</a:t>
            </a:r>
          </a:p>
          <a:p>
            <a:pPr rtl="0"/>
            <a:endParaRPr lang="lv-LV" sz="2400" i="1" dirty="0">
              <a:solidFill>
                <a:srgbClr val="002060"/>
              </a:solidFill>
              <a:latin typeface="Helv"/>
            </a:endParaRPr>
          </a:p>
          <a:p>
            <a:pPr rtl="0"/>
            <a:r>
              <a:rPr lang="lv-LV" sz="2400" i="1" dirty="0">
                <a:solidFill>
                  <a:srgbClr val="002060"/>
                </a:solidFill>
                <a:latin typeface="Helv"/>
              </a:rPr>
              <a:t>-  CSP izskata «status quo»</a:t>
            </a:r>
          </a:p>
          <a:p>
            <a:pPr rtl="0"/>
            <a:endParaRPr lang="lv-LV" sz="2400" i="1" dirty="0">
              <a:solidFill>
                <a:srgbClr val="002060"/>
              </a:solidFill>
              <a:latin typeface="Helv"/>
            </a:endParaRPr>
          </a:p>
          <a:p>
            <a:pPr rtl="0"/>
            <a:r>
              <a:rPr lang="lv-LV" sz="2400" i="1" dirty="0">
                <a:solidFill>
                  <a:srgbClr val="002060"/>
                </a:solidFill>
                <a:latin typeface="Helv"/>
              </a:rPr>
              <a:t>-  CSP izsaka priekšlikumus vai uzdod precizējošus jautājumus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7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519052"/>
          </a:xfrm>
        </p:spPr>
        <p:txBody>
          <a:bodyPr>
            <a:normAutofit/>
          </a:bodyPr>
          <a:lstStyle/>
          <a:p>
            <a:r>
              <a:rPr lang="lv-LV" altLang="lv-LV" dirty="0"/>
              <a:t>Vienojamies par </a:t>
            </a:r>
            <a:r>
              <a:rPr lang="lv-LV" altLang="lv-LV" dirty="0" err="1"/>
              <a:t>laikrindas</a:t>
            </a:r>
            <a:r>
              <a:rPr lang="lv-LV" altLang="lv-LV" dirty="0"/>
              <a:t> garumu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>
            <a:normAutofit/>
          </a:bodyPr>
          <a:lstStyle/>
          <a:p>
            <a:pPr rtl="0"/>
            <a:endParaRPr lang="lv-LV" sz="18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endParaRPr lang="lv-LV" altLang="lv-LV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6B18A-D588-5244-8B47-2771B7B6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76" y="449192"/>
            <a:ext cx="1076777" cy="104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40516-EAD2-4443-82FD-8797D6B5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8" y="1832613"/>
            <a:ext cx="8148452" cy="50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519052"/>
          </a:xfrm>
        </p:spPr>
        <p:txBody>
          <a:bodyPr>
            <a:normAutofit/>
          </a:bodyPr>
          <a:lstStyle/>
          <a:p>
            <a:r>
              <a:rPr lang="lv-LV" altLang="lv-LV" dirty="0"/>
              <a:t>Vienojamies par datu kopas dimensijām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>
            <a:normAutofit/>
          </a:bodyPr>
          <a:lstStyle/>
          <a:p>
            <a:pPr rtl="0"/>
            <a:endParaRPr lang="lv-LV" sz="18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endParaRPr lang="lv-LV" altLang="lv-LV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>
              <a:solidFill>
                <a:srgbClr val="002060"/>
              </a:solidFill>
            </a:endParaRPr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>
              <a:solidFill>
                <a:srgbClr val="00206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A9179-3774-D648-9335-83A52E141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90" y="1907927"/>
            <a:ext cx="4240008" cy="425346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328E34-E327-4E45-AC26-67F01FE1D2EC}"/>
              </a:ext>
            </a:extLst>
          </p:cNvPr>
          <p:cNvSpPr txBox="1">
            <a:spLocks/>
          </p:cNvSpPr>
          <p:nvPr/>
        </p:nvSpPr>
        <p:spPr bwMode="auto">
          <a:xfrm>
            <a:off x="5151874" y="1831261"/>
            <a:ext cx="1483981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Dzimums</a:t>
            </a:r>
          </a:p>
          <a:p>
            <a:r>
              <a:rPr lang="lv-LV" altLang="lv-LV" sz="14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A904C4-E681-384B-83E5-39B17BECB980}"/>
              </a:ext>
            </a:extLst>
          </p:cNvPr>
          <p:cNvSpPr txBox="1">
            <a:spLocks/>
          </p:cNvSpPr>
          <p:nvPr/>
        </p:nvSpPr>
        <p:spPr bwMode="auto">
          <a:xfrm>
            <a:off x="6933280" y="1821847"/>
            <a:ext cx="1958667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Pilsonība</a:t>
            </a:r>
          </a:p>
          <a:p>
            <a:r>
              <a:rPr lang="lv-LV" altLang="lv-LV" sz="14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32045C-DC2B-764A-9AA7-2A5CF5A007A3}"/>
              </a:ext>
            </a:extLst>
          </p:cNvPr>
          <p:cNvSpPr txBox="1">
            <a:spLocks/>
          </p:cNvSpPr>
          <p:nvPr/>
        </p:nvSpPr>
        <p:spPr bwMode="auto">
          <a:xfrm>
            <a:off x="3701024" y="1831261"/>
            <a:ext cx="1483981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Vecums</a:t>
            </a:r>
          </a:p>
          <a:p>
            <a:r>
              <a:rPr lang="lv-LV" altLang="lv-LV" sz="14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C2445C-C27E-B542-A9A1-142820EE9763}"/>
              </a:ext>
            </a:extLst>
          </p:cNvPr>
          <p:cNvSpPr txBox="1">
            <a:spLocks/>
          </p:cNvSpPr>
          <p:nvPr/>
        </p:nvSpPr>
        <p:spPr bwMode="auto">
          <a:xfrm>
            <a:off x="7632873" y="3588215"/>
            <a:ext cx="1958667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Darba</a:t>
            </a:r>
            <a:r>
              <a:rPr lang="lv-LV" altLang="lv-LV" sz="1400" b="1" dirty="0"/>
              <a:t> </a:t>
            </a:r>
            <a:br>
              <a:rPr lang="lv-LV" altLang="lv-LV" sz="1400" b="1" dirty="0"/>
            </a:br>
            <a:r>
              <a:rPr lang="lv-LV" altLang="lv-LV" sz="1400" b="1" dirty="0">
                <a:solidFill>
                  <a:srgbClr val="002060"/>
                </a:solidFill>
              </a:rPr>
              <a:t>vieta</a:t>
            </a:r>
          </a:p>
          <a:p>
            <a:r>
              <a:rPr lang="lv-LV" altLang="lv-LV" sz="1400" dirty="0"/>
              <a:t>	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9A53742-A0AE-8F45-A9E4-021691AA8EFB}"/>
              </a:ext>
            </a:extLst>
          </p:cNvPr>
          <p:cNvSpPr txBox="1">
            <a:spLocks/>
          </p:cNvSpPr>
          <p:nvPr/>
        </p:nvSpPr>
        <p:spPr bwMode="auto">
          <a:xfrm>
            <a:off x="7032933" y="5960061"/>
            <a:ext cx="1958667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Dzīvesvieta</a:t>
            </a:r>
          </a:p>
          <a:p>
            <a:r>
              <a:rPr lang="lv-LV" altLang="lv-LV" sz="1400" dirty="0"/>
              <a:t>	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B83A6AE-C816-1D45-A861-4D688351B8B8}"/>
              </a:ext>
            </a:extLst>
          </p:cNvPr>
          <p:cNvSpPr txBox="1">
            <a:spLocks/>
          </p:cNvSpPr>
          <p:nvPr/>
        </p:nvSpPr>
        <p:spPr bwMode="auto">
          <a:xfrm>
            <a:off x="5276643" y="5930093"/>
            <a:ext cx="1958667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Tautība</a:t>
            </a:r>
          </a:p>
          <a:p>
            <a:r>
              <a:rPr lang="lv-LV" altLang="lv-LV" sz="1400" dirty="0"/>
              <a:t>	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B0F4BF-FE1A-2342-BDC2-47E043E6E17B}"/>
              </a:ext>
            </a:extLst>
          </p:cNvPr>
          <p:cNvSpPr txBox="1">
            <a:spLocks/>
          </p:cNvSpPr>
          <p:nvPr/>
        </p:nvSpPr>
        <p:spPr bwMode="auto">
          <a:xfrm>
            <a:off x="2826874" y="3588215"/>
            <a:ext cx="1958667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Ģimenes stāvoklis</a:t>
            </a:r>
          </a:p>
          <a:p>
            <a:r>
              <a:rPr lang="lv-LV" altLang="lv-LV" sz="14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40027C-1E4D-F645-9150-1F66B5837D7E}"/>
              </a:ext>
            </a:extLst>
          </p:cNvPr>
          <p:cNvSpPr txBox="1">
            <a:spLocks/>
          </p:cNvSpPr>
          <p:nvPr/>
        </p:nvSpPr>
        <p:spPr bwMode="auto">
          <a:xfrm>
            <a:off x="3468070" y="5941968"/>
            <a:ext cx="1483981" cy="83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1400" b="1" dirty="0">
                <a:solidFill>
                  <a:srgbClr val="002060"/>
                </a:solidFill>
              </a:rPr>
              <a:t>Profesija</a:t>
            </a:r>
          </a:p>
          <a:p>
            <a:r>
              <a:rPr lang="lv-LV" altLang="lv-LV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226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C299F-8385-443C-84ED-BF8D4A13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519052"/>
          </a:xfrm>
        </p:spPr>
        <p:txBody>
          <a:bodyPr>
            <a:normAutofit/>
          </a:bodyPr>
          <a:lstStyle/>
          <a:p>
            <a:r>
              <a:rPr lang="lv-LV" altLang="lv-LV" dirty="0"/>
              <a:t>Vienojamies par kodu vārdnīcām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B7EFD3D-668F-473D-9BE0-641B22D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63"/>
          </a:xfrm>
        </p:spPr>
        <p:txBody>
          <a:bodyPr>
            <a:normAutofit fontScale="85000" lnSpcReduction="1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Visām Oficiālās statistikas portālā publicētajām datubāzes tabulām ir iespējams izveidot piekļuvi ar lietojumprogrammas </a:t>
            </a:r>
            <a:r>
              <a:rPr lang="lv-LV" dirty="0" err="1">
                <a:solidFill>
                  <a:srgbClr val="002060"/>
                </a:solidFill>
              </a:rPr>
              <a:t>saskarni</a:t>
            </a:r>
            <a:r>
              <a:rPr lang="lv-LV" dirty="0">
                <a:solidFill>
                  <a:srgbClr val="002060"/>
                </a:solidFill>
              </a:rPr>
              <a:t> jeb API. </a:t>
            </a:r>
          </a:p>
          <a:p>
            <a:endParaRPr lang="lv-LV" dirty="0">
              <a:solidFill>
                <a:srgbClr val="002060"/>
              </a:solidFill>
            </a:endParaRPr>
          </a:p>
          <a:p>
            <a:r>
              <a:rPr lang="lv-LV" b="1" dirty="0">
                <a:solidFill>
                  <a:srgbClr val="002060"/>
                </a:solidFill>
              </a:rPr>
              <a:t>Lai uzlabotu standartizētu apstrādi un savietojamību – visām vērtībām ir kodi. Vienādām vērtībām = vienādi kodi.</a:t>
            </a:r>
          </a:p>
          <a:p>
            <a:endParaRPr lang="lv-LV" b="1" dirty="0">
              <a:solidFill>
                <a:srgbClr val="002060"/>
              </a:solidFill>
            </a:endParaRPr>
          </a:p>
          <a:p>
            <a:r>
              <a:rPr lang="lv-LV" b="1" dirty="0">
                <a:solidFill>
                  <a:srgbClr val="002060"/>
                </a:solidFill>
              </a:rPr>
              <a:t>Piemērs</a:t>
            </a:r>
          </a:p>
          <a:p>
            <a:r>
              <a:rPr lang="lv-LV" b="1" dirty="0">
                <a:solidFill>
                  <a:srgbClr val="002060"/>
                </a:solidFill>
              </a:rPr>
              <a:t>C11 Dzērienu ražošana</a:t>
            </a:r>
          </a:p>
          <a:p>
            <a:r>
              <a:rPr lang="lv-LV" b="1" dirty="0">
                <a:solidFill>
                  <a:srgbClr val="002060"/>
                </a:solidFill>
              </a:rPr>
              <a:t>Uzņēmumu skaits – CSP</a:t>
            </a:r>
          </a:p>
          <a:p>
            <a:r>
              <a:rPr lang="lv-LV" b="1" dirty="0">
                <a:solidFill>
                  <a:srgbClr val="002060"/>
                </a:solidFill>
              </a:rPr>
              <a:t>Nelaimes gadījumi darbā – VDI</a:t>
            </a:r>
          </a:p>
          <a:p>
            <a:r>
              <a:rPr lang="lv-LV" b="1" dirty="0">
                <a:solidFill>
                  <a:srgbClr val="002060"/>
                </a:solidFill>
              </a:rPr>
              <a:t>Eksports – CSP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br>
              <a:rPr lang="en-US" dirty="0"/>
            </a:br>
            <a:endParaRPr lang="lv-LV" dirty="0"/>
          </a:p>
          <a:p>
            <a:endParaRPr lang="lv-LV" dirty="0"/>
          </a:p>
          <a:p>
            <a:endParaRPr lang="lv-LV" altLang="lv-LV" dirty="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7C66DAE8-8FCF-446E-8B0F-A2A768E61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2293" name="Text Placeholder 4">
            <a:extLst>
              <a:ext uri="{FF2B5EF4-FFF2-40B4-BE49-F238E27FC236}">
                <a16:creationId xmlns:a16="http://schemas.microsoft.com/office/drawing/2014/main" id="{F3D03FA7-0783-4E85-8BAD-D36E93C13E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AD23-2454-4713-9D13-FAD46E445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9E8757-1E3E-4362-8A5D-841C97944A5B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DAB5F4-3C9D-4E8F-ADDF-BC5125C73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08BA8-10B7-4029-866A-0526FFA4BC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F2211-A845-4794-B539-342992E0D2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37982A-5BF2-425F-A6EE-22CAB0A9AA5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C6A46-432B-4753-8C07-8794ADB2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7819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71599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962</TotalTime>
  <Words>301</Words>
  <Application>Microsoft Office PowerPoint</Application>
  <PresentationFormat>On-screen Show (4:3)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</vt:lpstr>
      <vt:lpstr>Times New Roman</vt:lpstr>
      <vt:lpstr>Verdana</vt:lpstr>
      <vt:lpstr>89_Prezentacija_templateLV</vt:lpstr>
      <vt:lpstr>Oficiālās statistikas portāls</vt:lpstr>
      <vt:lpstr>Projekta mērķi</vt:lpstr>
      <vt:lpstr>Projekta laika grafiks</vt:lpstr>
      <vt:lpstr>PowerPoint Presentation</vt:lpstr>
      <vt:lpstr>Ar ko sākt?</vt:lpstr>
      <vt:lpstr>Vienojamies par laikrindas garumu</vt:lpstr>
      <vt:lpstr>Vienojamies par datu kopas dimensijām</vt:lpstr>
      <vt:lpstr>Vienojamies par kodu vārdnīcām</vt:lpstr>
      <vt:lpstr>PowerPoint Presentation</vt:lpstr>
      <vt:lpstr>PowerPoint Presentation</vt:lpstr>
      <vt:lpstr>Saprast, lai izmantotu.. Iestāde apraksta kā statistika top </vt:lpstr>
      <vt:lpstr>Kopā darām visu lai lietotājam ir ērti un saprotami</vt:lpstr>
      <vt:lpstr>Kad dati publicēti veidojam kartes, grafikus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Gundega Kuzmina</cp:lastModifiedBy>
  <cp:revision>49</cp:revision>
  <dcterms:created xsi:type="dcterms:W3CDTF">2014-11-20T14:46:47Z</dcterms:created>
  <dcterms:modified xsi:type="dcterms:W3CDTF">2020-12-17T11:40:07Z</dcterms:modified>
</cp:coreProperties>
</file>