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74" r:id="rId2"/>
    <p:sldId id="265" r:id="rId3"/>
    <p:sldId id="318" r:id="rId4"/>
    <p:sldId id="319" r:id="rId5"/>
    <p:sldId id="317" r:id="rId6"/>
    <p:sldId id="282" r:id="rId7"/>
  </p:sldIdLst>
  <p:sldSz cx="9144000" cy="6858000" type="screen4x3"/>
  <p:notesSz cx="6858000" cy="91440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89845" autoAdjust="0"/>
  </p:normalViewPr>
  <p:slideViewPr>
    <p:cSldViewPr>
      <p:cViewPr varScale="1">
        <p:scale>
          <a:sx n="103" d="100"/>
          <a:sy n="103" d="100"/>
        </p:scale>
        <p:origin x="217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BF0DDC9-CFA0-49F6-B459-02B05BC851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CD2F2E-A10E-4BC7-A952-02250F67188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6105244-C368-4D82-9C38-F8128366DFB3}" type="datetimeFigureOut">
              <a:rPr lang="lv-LV"/>
              <a:pPr>
                <a:defRPr/>
              </a:pPr>
              <a:t>17.12.2020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31CA64-EF9B-4B12-A6F5-CDB3F77B22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60103F-5180-476A-8FD2-1E5ED52633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lv-LV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7DB3D-8290-403A-9DE1-8D68FA1167D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6B1F18-FFEB-4A20-8243-7F113F9811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EEE08A7-5017-41B0-9B24-7F7438D12241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A453C-595E-4055-8F39-328D9D9A21BC}"/>
              </a:ext>
            </a:extLst>
          </p:cNvPr>
          <p:cNvSpPr txBox="1">
            <a:spLocks/>
          </p:cNvSpPr>
          <p:nvPr userDrawn="1"/>
        </p:nvSpPr>
        <p:spPr>
          <a:xfrm>
            <a:off x="6553200" y="631348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D0DE3AB5-687D-4444-BA78-77C5D64B191C}" type="slidenum">
              <a:rPr lang="lv-LV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lv-LV" alt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Straight Connector 33">
            <a:extLst>
              <a:ext uri="{FF2B5EF4-FFF2-40B4-BE49-F238E27FC236}">
                <a16:creationId xmlns:a16="http://schemas.microsoft.com/office/drawing/2014/main" id="{AC0FE2FA-E456-4983-8937-A044BDE12212}"/>
              </a:ext>
            </a:extLst>
          </p:cNvPr>
          <p:cNvCxnSpPr/>
          <p:nvPr userDrawn="1"/>
        </p:nvCxnSpPr>
        <p:spPr>
          <a:xfrm rot="10800000">
            <a:off x="571500" y="293688"/>
            <a:ext cx="8072438" cy="0"/>
          </a:xfrm>
          <a:prstGeom prst="line">
            <a:avLst/>
          </a:prstGeom>
          <a:ln w="19050">
            <a:solidFill>
              <a:srgbClr val="9E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34">
            <a:extLst>
              <a:ext uri="{FF2B5EF4-FFF2-40B4-BE49-F238E27FC236}">
                <a16:creationId xmlns:a16="http://schemas.microsoft.com/office/drawing/2014/main" id="{9CB15CC4-E216-4379-8E8E-B377691625C7}"/>
              </a:ext>
            </a:extLst>
          </p:cNvPr>
          <p:cNvCxnSpPr/>
          <p:nvPr userDrawn="1"/>
        </p:nvCxnSpPr>
        <p:spPr>
          <a:xfrm rot="5400000">
            <a:off x="38893" y="821532"/>
            <a:ext cx="1071563" cy="0"/>
          </a:xfrm>
          <a:prstGeom prst="line">
            <a:avLst/>
          </a:prstGeom>
          <a:ln w="19050">
            <a:solidFill>
              <a:srgbClr val="9E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9642" name="Title Placeholder 1">
            <a:extLst>
              <a:ext uri="{FF2B5EF4-FFF2-40B4-BE49-F238E27FC236}">
                <a16:creationId xmlns:a16="http://schemas.microsoft.com/office/drawing/2014/main" id="{7A84F54B-BEC9-4E15-9A62-D4B15DA2D0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2133600"/>
            <a:ext cx="7772400" cy="1470025"/>
          </a:xfrm>
        </p:spPr>
        <p:txBody>
          <a:bodyPr/>
          <a:lstStyle>
            <a:lvl1pPr>
              <a:defRPr smtClean="0"/>
            </a:lvl1pPr>
          </a:lstStyle>
          <a:p>
            <a:pPr lvl="0"/>
            <a:r>
              <a:rPr lang="lv-LV" altLang="en-US" noProof="0"/>
              <a:t>Click to edit Master title style</a:t>
            </a:r>
          </a:p>
        </p:txBody>
      </p:sp>
      <p:sp>
        <p:nvSpPr>
          <p:cNvPr id="69643" name="Text Placeholder 2">
            <a:extLst>
              <a:ext uri="{FF2B5EF4-FFF2-40B4-BE49-F238E27FC236}">
                <a16:creationId xmlns:a16="http://schemas.microsoft.com/office/drawing/2014/main" id="{1CD47F86-F56A-4E48-9ABB-827260592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4075" y="3860800"/>
            <a:ext cx="6400800" cy="17526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mtClean="0"/>
            </a:lvl1pPr>
          </a:lstStyle>
          <a:p>
            <a:pPr lvl="0"/>
            <a:r>
              <a:rPr lang="lv-LV" altLang="en-US" noProof="0"/>
              <a:t>Click to edit Master subtitle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6AE0D80-270C-48CD-89BC-4542ACBED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C000"/>
                </a:solidFill>
                <a:latin typeface="Calibri" panose="020F0502020204030204" pitchFamily="34" charset="0"/>
              </a:defRPr>
            </a:lvl1pPr>
          </a:lstStyle>
          <a:p>
            <a:fld id="{E46DA4D7-B3ED-4EB2-8F31-45AEAD0AB39D}" type="slidenum">
              <a:rPr lang="lv-LV" altLang="en-US"/>
              <a:pPr/>
              <a:t>‹#›</a:t>
            </a:fld>
            <a:endParaRPr lang="lv-LV" altLang="en-US"/>
          </a:p>
        </p:txBody>
      </p:sp>
      <p:pic>
        <p:nvPicPr>
          <p:cNvPr id="69645" name="Picture 13">
            <a:extLst>
              <a:ext uri="{FF2B5EF4-FFF2-40B4-BE49-F238E27FC236}">
                <a16:creationId xmlns:a16="http://schemas.microsoft.com/office/drawing/2014/main" id="{DA5B1A96-0FF7-46CE-94C5-48E7106D3C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9713"/>
            <a:ext cx="1403350" cy="93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46" name="Picture 14">
            <a:extLst>
              <a:ext uri="{FF2B5EF4-FFF2-40B4-BE49-F238E27FC236}">
                <a16:creationId xmlns:a16="http://schemas.microsoft.com/office/drawing/2014/main" id="{8B6D60BE-761F-4166-8A89-8C26D05079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3088"/>
            <a:ext cx="140335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47" name="Picture 15">
            <a:extLst>
              <a:ext uri="{FF2B5EF4-FFF2-40B4-BE49-F238E27FC236}">
                <a16:creationId xmlns:a16="http://schemas.microsoft.com/office/drawing/2014/main" id="{9C205F5D-DCD7-4B8E-B5EC-5877503596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2813"/>
            <a:ext cx="1403350" cy="93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48" name="Picture 16">
            <a:extLst>
              <a:ext uri="{FF2B5EF4-FFF2-40B4-BE49-F238E27FC236}">
                <a16:creationId xmlns:a16="http://schemas.microsoft.com/office/drawing/2014/main" id="{2038F652-9142-4A89-9AEB-9BE15E6CA3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97500"/>
            <a:ext cx="1403350" cy="93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49" name="Picture 17">
            <a:extLst>
              <a:ext uri="{FF2B5EF4-FFF2-40B4-BE49-F238E27FC236}">
                <a16:creationId xmlns:a16="http://schemas.microsoft.com/office/drawing/2014/main" id="{A671E2AB-C8BA-4338-BAD9-2F26BCF89A0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8400"/>
            <a:ext cx="1403350" cy="105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4" name="Picture 23" descr="josla_apaksa.PNG">
            <a:extLst>
              <a:ext uri="{FF2B5EF4-FFF2-40B4-BE49-F238E27FC236}">
                <a16:creationId xmlns:a16="http://schemas.microsoft.com/office/drawing/2014/main" id="{8D661C37-9715-4324-B719-02EA3563F0C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91440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9636" name="Group 24">
            <a:extLst>
              <a:ext uri="{FF2B5EF4-FFF2-40B4-BE49-F238E27FC236}">
                <a16:creationId xmlns:a16="http://schemas.microsoft.com/office/drawing/2014/main" id="{4CF57C2C-FB68-41D5-8CED-3C475948639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8215313" y="6100763"/>
            <a:ext cx="714375" cy="714375"/>
            <a:chOff x="6858016" y="4929198"/>
            <a:chExt cx="1602934" cy="1603857"/>
          </a:xfrm>
        </p:grpSpPr>
        <p:pic>
          <p:nvPicPr>
            <p:cNvPr id="69637" name="Picture 25" descr="logobot.png">
              <a:extLst>
                <a:ext uri="{FF2B5EF4-FFF2-40B4-BE49-F238E27FC236}">
                  <a16:creationId xmlns:a16="http://schemas.microsoft.com/office/drawing/2014/main" id="{518109C0-BB19-4947-AD40-67AC5AE14E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16" y="5722159"/>
              <a:ext cx="1602934" cy="810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638" name="Picture 26" descr="logotop.png">
              <a:extLst>
                <a:ext uri="{FF2B5EF4-FFF2-40B4-BE49-F238E27FC236}">
                  <a16:creationId xmlns:a16="http://schemas.microsoft.com/office/drawing/2014/main" id="{D57A9E66-C300-4E51-A5F1-F741FD1977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16" y="4929198"/>
              <a:ext cx="1602934" cy="792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9650" name="Picture 12" descr="logotext.png">
            <a:extLst>
              <a:ext uri="{FF2B5EF4-FFF2-40B4-BE49-F238E27FC236}">
                <a16:creationId xmlns:a16="http://schemas.microsoft.com/office/drawing/2014/main" id="{E8CF31CB-2BFE-484E-9912-4145FDAAC8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6354763"/>
            <a:ext cx="3857625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2">
            <a:extLst>
              <a:ext uri="{FF2B5EF4-FFF2-40B4-BE49-F238E27FC236}">
                <a16:creationId xmlns:a16="http://schemas.microsoft.com/office/drawing/2014/main" id="{DA137C2A-63FC-44D8-9285-EBAE2AF53E80}"/>
              </a:ext>
            </a:extLst>
          </p:cNvPr>
          <p:cNvSpPr txBox="1"/>
          <p:nvPr userDrawn="1"/>
        </p:nvSpPr>
        <p:spPr>
          <a:xfrm>
            <a:off x="714375" y="928688"/>
            <a:ext cx="8429625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lv-LV" altLang="en-US" sz="3600">
                <a:latin typeface="Calibri" panose="020F0502020204030204" pitchFamily="34" charset="0"/>
              </a:rPr>
              <a:t>Iekšlietu ministrijas sistēmas iestāžu darbinieku konference</a:t>
            </a:r>
          </a:p>
        </p:txBody>
      </p:sp>
      <p:pic>
        <p:nvPicPr>
          <p:cNvPr id="5" name="Picture 14" descr="josla_apaksa.PNG">
            <a:extLst>
              <a:ext uri="{FF2B5EF4-FFF2-40B4-BE49-F238E27FC236}">
                <a16:creationId xmlns:a16="http://schemas.microsoft.com/office/drawing/2014/main" id="{C8059E74-8EE5-4559-AF8F-3E68103C5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3488"/>
            <a:ext cx="91440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19">
            <a:extLst>
              <a:ext uri="{FF2B5EF4-FFF2-40B4-BE49-F238E27FC236}">
                <a16:creationId xmlns:a16="http://schemas.microsoft.com/office/drawing/2014/main" id="{B27E5A21-FA1B-4AD5-B564-498ED49D653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8215313" y="6096000"/>
            <a:ext cx="714375" cy="714375"/>
            <a:chOff x="6858016" y="4929198"/>
            <a:chExt cx="1602934" cy="1603857"/>
          </a:xfrm>
        </p:grpSpPr>
        <p:pic>
          <p:nvPicPr>
            <p:cNvPr id="7" name="Picture 17" descr="logobot.png">
              <a:extLst>
                <a:ext uri="{FF2B5EF4-FFF2-40B4-BE49-F238E27FC236}">
                  <a16:creationId xmlns:a16="http://schemas.microsoft.com/office/drawing/2014/main" id="{8682D6F5-7E80-4333-9EF1-E821E12DC7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16" y="5722159"/>
              <a:ext cx="1602934" cy="810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8" descr="logotop.png">
              <a:extLst>
                <a:ext uri="{FF2B5EF4-FFF2-40B4-BE49-F238E27FC236}">
                  <a16:creationId xmlns:a16="http://schemas.microsoft.com/office/drawing/2014/main" id="{DB4A40FF-C9FB-4F82-85A2-96D1C704A2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16" y="4929198"/>
              <a:ext cx="1602934" cy="792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20" descr="logotext.png">
            <a:extLst>
              <a:ext uri="{FF2B5EF4-FFF2-40B4-BE49-F238E27FC236}">
                <a16:creationId xmlns:a16="http://schemas.microsoft.com/office/drawing/2014/main" id="{406B1AA8-8193-4D23-AD36-567ED5E22C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6354763"/>
            <a:ext cx="3857625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26">
            <a:extLst>
              <a:ext uri="{FF2B5EF4-FFF2-40B4-BE49-F238E27FC236}">
                <a16:creationId xmlns:a16="http://schemas.microsoft.com/office/drawing/2014/main" id="{8FFE09D3-2798-4C4D-A8B0-004BF308E30E}"/>
              </a:ext>
            </a:extLst>
          </p:cNvPr>
          <p:cNvCxnSpPr/>
          <p:nvPr userDrawn="1"/>
        </p:nvCxnSpPr>
        <p:spPr>
          <a:xfrm rot="10800000">
            <a:off x="409575" y="642938"/>
            <a:ext cx="8072438" cy="0"/>
          </a:xfrm>
          <a:prstGeom prst="line">
            <a:avLst/>
          </a:prstGeom>
          <a:ln w="19050">
            <a:solidFill>
              <a:srgbClr val="9E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28">
            <a:extLst>
              <a:ext uri="{FF2B5EF4-FFF2-40B4-BE49-F238E27FC236}">
                <a16:creationId xmlns:a16="http://schemas.microsoft.com/office/drawing/2014/main" id="{14082A35-6A82-47C1-8A28-B7574726C83A}"/>
              </a:ext>
            </a:extLst>
          </p:cNvPr>
          <p:cNvCxnSpPr/>
          <p:nvPr userDrawn="1"/>
        </p:nvCxnSpPr>
        <p:spPr>
          <a:xfrm rot="5400000">
            <a:off x="-123032" y="1170782"/>
            <a:ext cx="1071563" cy="0"/>
          </a:xfrm>
          <a:prstGeom prst="line">
            <a:avLst/>
          </a:prstGeom>
          <a:ln w="19050">
            <a:solidFill>
              <a:srgbClr val="9E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44793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48234"/>
            <a:ext cx="7058052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759526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josla_apaksa.PNG">
            <a:extLst>
              <a:ext uri="{FF2B5EF4-FFF2-40B4-BE49-F238E27FC236}">
                <a16:creationId xmlns:a16="http://schemas.microsoft.com/office/drawing/2014/main" id="{C5CC6CF4-796F-43A6-A425-896EE9C729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15075"/>
            <a:ext cx="91440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694B815-1838-4960-BB93-FEA4E7B9351C}"/>
              </a:ext>
            </a:extLst>
          </p:cNvPr>
          <p:cNvSpPr txBox="1">
            <a:spLocks/>
          </p:cNvSpPr>
          <p:nvPr userDrawn="1"/>
        </p:nvSpPr>
        <p:spPr>
          <a:xfrm>
            <a:off x="6553200" y="6313488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9030F400-141C-45F6-931F-DD0D37AF4541}" type="slidenum">
              <a:rPr lang="lv-LV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 algn="r"/>
              <a:t>‹#›</a:t>
            </a:fld>
            <a:endParaRPr lang="lv-LV" alt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grpSp>
        <p:nvGrpSpPr>
          <p:cNvPr id="6" name="Group 24">
            <a:extLst>
              <a:ext uri="{FF2B5EF4-FFF2-40B4-BE49-F238E27FC236}">
                <a16:creationId xmlns:a16="http://schemas.microsoft.com/office/drawing/2014/main" id="{D6F76D66-4270-45A4-AD46-A39B9CFB308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8215313" y="6100763"/>
            <a:ext cx="714375" cy="714375"/>
            <a:chOff x="6858016" y="4929198"/>
            <a:chExt cx="1602934" cy="1603857"/>
          </a:xfrm>
        </p:grpSpPr>
        <p:pic>
          <p:nvPicPr>
            <p:cNvPr id="7" name="Picture 25" descr="logobot.png">
              <a:extLst>
                <a:ext uri="{FF2B5EF4-FFF2-40B4-BE49-F238E27FC236}">
                  <a16:creationId xmlns:a16="http://schemas.microsoft.com/office/drawing/2014/main" id="{66EF289F-F835-49E4-8A31-C65D48F61E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16" y="5722159"/>
              <a:ext cx="1602934" cy="810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6" descr="logotop.png">
              <a:extLst>
                <a:ext uri="{FF2B5EF4-FFF2-40B4-BE49-F238E27FC236}">
                  <a16:creationId xmlns:a16="http://schemas.microsoft.com/office/drawing/2014/main" id="{6BA5224F-AC60-4AA9-A832-3B0974F1AD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16" y="4929198"/>
              <a:ext cx="1602934" cy="792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33">
            <a:extLst>
              <a:ext uri="{FF2B5EF4-FFF2-40B4-BE49-F238E27FC236}">
                <a16:creationId xmlns:a16="http://schemas.microsoft.com/office/drawing/2014/main" id="{435EA01D-188F-477F-97B4-1FCD57D05F8D}"/>
              </a:ext>
            </a:extLst>
          </p:cNvPr>
          <p:cNvCxnSpPr/>
          <p:nvPr userDrawn="1"/>
        </p:nvCxnSpPr>
        <p:spPr>
          <a:xfrm rot="10800000">
            <a:off x="571500" y="293688"/>
            <a:ext cx="8072438" cy="0"/>
          </a:xfrm>
          <a:prstGeom prst="line">
            <a:avLst/>
          </a:prstGeom>
          <a:ln w="19050">
            <a:solidFill>
              <a:srgbClr val="9E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34">
            <a:extLst>
              <a:ext uri="{FF2B5EF4-FFF2-40B4-BE49-F238E27FC236}">
                <a16:creationId xmlns:a16="http://schemas.microsoft.com/office/drawing/2014/main" id="{000AE89C-62F2-429E-9C4F-A163C1BBB5AF}"/>
              </a:ext>
            </a:extLst>
          </p:cNvPr>
          <p:cNvCxnSpPr/>
          <p:nvPr userDrawn="1"/>
        </p:nvCxnSpPr>
        <p:spPr>
          <a:xfrm rot="5400000">
            <a:off x="38893" y="821532"/>
            <a:ext cx="1071563" cy="0"/>
          </a:xfrm>
          <a:prstGeom prst="line">
            <a:avLst/>
          </a:prstGeom>
          <a:ln w="19050">
            <a:solidFill>
              <a:srgbClr val="9E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1" name="Picture 12" descr="logotext.png">
            <a:extLst>
              <a:ext uri="{FF2B5EF4-FFF2-40B4-BE49-F238E27FC236}">
                <a16:creationId xmlns:a16="http://schemas.microsoft.com/office/drawing/2014/main" id="{7ABDD24A-95DB-42D7-B22C-5166F3DB681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6354763"/>
            <a:ext cx="3857625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0557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C298691-84C1-48BF-83DD-C5529122E7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488" y="6272213"/>
            <a:ext cx="5810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FC000"/>
                </a:solidFill>
                <a:latin typeface="Calibri" panose="020F0502020204030204" pitchFamily="34" charset="0"/>
              </a:defRPr>
            </a:lvl1pPr>
          </a:lstStyle>
          <a:p>
            <a:fld id="{E9CD09B2-2827-4ADE-B338-9DED65D7077A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5116517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Placeholder 1">
            <a:extLst>
              <a:ext uri="{FF2B5EF4-FFF2-40B4-BE49-F238E27FC236}">
                <a16:creationId xmlns:a16="http://schemas.microsoft.com/office/drawing/2014/main" id="{4C467D73-061C-46EC-A988-3C650419323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lv-LV" altLang="en-US"/>
          </a:p>
        </p:txBody>
      </p:sp>
      <p:sp>
        <p:nvSpPr>
          <p:cNvPr id="19459" name="Text Placeholder 2">
            <a:extLst>
              <a:ext uri="{FF2B5EF4-FFF2-40B4-BE49-F238E27FC236}">
                <a16:creationId xmlns:a16="http://schemas.microsoft.com/office/drawing/2014/main" id="{1FD19324-7B6A-431A-9089-4B591CD74E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lv-LV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CAA4E-1E5D-45E7-8319-C7194E2209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3AEA82-5716-4717-99E0-020BC0D45428}" type="datetime1">
              <a:rPr lang="lv-LV"/>
              <a:pPr>
                <a:defRPr/>
              </a:pPr>
              <a:t>17.12.2020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4">
            <a:extLst>
              <a:ext uri="{FF2B5EF4-FFF2-40B4-BE49-F238E27FC236}">
                <a16:creationId xmlns:a16="http://schemas.microsoft.com/office/drawing/2014/main" id="{C656A303-207E-42FC-8209-6DF3B8D7F5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altLang="en-US" sz="3600" b="1" u="sng" dirty="0">
                <a:latin typeface="Bookman Old Style" panose="02050604050505020204" pitchFamily="18" charset="0"/>
              </a:rPr>
              <a:t>VALSTS UGUNSDZĒSĪBAS UN GLĀBŠANAS DIENESTS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A08AE385-D5AD-41B6-8A76-8009E784DDC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188640"/>
            <a:ext cx="8229600" cy="778098"/>
          </a:xfrm>
        </p:spPr>
        <p:txBody>
          <a:bodyPr/>
          <a:lstStyle/>
          <a:p>
            <a:r>
              <a:rPr lang="lv-LV" altLang="en-US" sz="3600" b="1" u="sng" dirty="0">
                <a:latin typeface="Bookman Old Style" panose="02050604050505020204" pitchFamily="18" charset="0"/>
              </a:rPr>
              <a:t>Tiesiskais regulējums</a:t>
            </a: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9A5B501D-F749-4953-8A10-775D855999E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57200" y="1484784"/>
            <a:ext cx="8229600" cy="4525963"/>
          </a:xfrm>
        </p:spPr>
        <p:txBody>
          <a:bodyPr/>
          <a:lstStyle/>
          <a:p>
            <a:endParaRPr lang="lv-LV" sz="1600" b="1" dirty="0"/>
          </a:p>
          <a:p>
            <a:r>
              <a:rPr lang="lv-LV" b="1" dirty="0">
                <a:solidFill>
                  <a:srgbClr val="002060"/>
                </a:solidFill>
              </a:rPr>
              <a:t>Statistikas likums</a:t>
            </a:r>
          </a:p>
          <a:p>
            <a:r>
              <a:rPr lang="lv-LV" sz="2800" dirty="0"/>
              <a:t>Ministru kabineta noteikumi Nr.644 "Noteikumi par Oficiālās statistikas programmu 2020.–2022. gadam"</a:t>
            </a:r>
          </a:p>
          <a:p>
            <a:endParaRPr lang="lv-LV" sz="1600" b="1" dirty="0"/>
          </a:p>
          <a:p>
            <a:r>
              <a:rPr lang="lv-LV" b="1" dirty="0">
                <a:solidFill>
                  <a:srgbClr val="002060"/>
                </a:solidFill>
              </a:rPr>
              <a:t>Ugunsdrošības un ugunsdzēsības likums</a:t>
            </a:r>
          </a:p>
          <a:p>
            <a:r>
              <a:rPr lang="lv-LV" sz="2800" b="0" dirty="0"/>
              <a:t>Ministru kabineta noteikumi </a:t>
            </a:r>
            <a:r>
              <a:rPr lang="lv-LV" sz="2800" dirty="0"/>
              <a:t>Nr.279 “Noteikumi par ugunsgrēku   un glābšanas darbu uzskaiti”</a:t>
            </a:r>
          </a:p>
          <a:p>
            <a:endParaRPr lang="lv-LV" altLang="en-US" dirty="0"/>
          </a:p>
          <a:p>
            <a:endParaRPr lang="lv-LV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8099AB-4729-4941-9AF4-B2A8E59BE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r>
              <a:rPr lang="en-US" sz="20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Ugunsgrēks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nekontrolēta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degšana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liesmas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gruzdēšana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sarkankvēle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ārpus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speciāli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paredzētās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vietas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kas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apdraud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cilvēku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dzīvību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un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veselību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rada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materiālos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zaudējumus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un/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kaitējumu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videi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r>
              <a:rPr lang="en-US" sz="20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Glābšanas</a:t>
            </a:r>
            <a:r>
              <a:rPr lang="en-US" sz="20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darbi</a:t>
            </a:r>
            <a:r>
              <a:rPr lang="en-US" sz="20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pasākumu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kopums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cilvēku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un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dzīvnieku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glābšanai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bīstamo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faktoru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kaitējuma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mazināšana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videi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materiālām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vērtībām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en-US" sz="3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3CB54E-7FF5-41C6-B39B-53D3B7C31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96132"/>
          </a:xfrm>
        </p:spPr>
        <p:txBody>
          <a:bodyPr/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lv-LV" sz="3600" b="1" u="sng" dirty="0">
                <a:latin typeface="Bookman Old Style" panose="02050604050505020204" pitchFamily="18" charset="0"/>
              </a:rPr>
              <a:t>Termini un definīcijas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004926-2AAC-4C80-BD9A-C85898D95A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D09B2-2827-4ADE-B338-9DED65D7077A}" type="slidenum">
              <a:rPr lang="lv-LV" altLang="en-US" smtClean="0"/>
              <a:pPr/>
              <a:t>3</a:t>
            </a:fld>
            <a:endParaRPr lang="lv-LV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FDE3FF-5B34-4C60-A9B8-6EDF772F7C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" t="22654" r="14563" b="6008"/>
          <a:stretch/>
        </p:blipFill>
        <p:spPr>
          <a:xfrm>
            <a:off x="35496" y="3122787"/>
            <a:ext cx="5410944" cy="317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D14B37-7111-45C5-AE3B-3918932C5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b="1" dirty="0">
                <a:solidFill>
                  <a:srgbClr val="002060"/>
                </a:solidFill>
              </a:rPr>
              <a:t>Publicēšanas periodiskums (kalendārs)</a:t>
            </a:r>
          </a:p>
          <a:p>
            <a:r>
              <a:rPr lang="lv-LV" b="1" dirty="0">
                <a:solidFill>
                  <a:srgbClr val="002060"/>
                </a:solidFill>
              </a:rPr>
              <a:t>Metadati</a:t>
            </a:r>
          </a:p>
          <a:p>
            <a:r>
              <a:rPr lang="lv-LV" b="1" dirty="0">
                <a:solidFill>
                  <a:srgbClr val="002060"/>
                </a:solidFill>
              </a:rPr>
              <a:t>Laika rindas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A8F18E-09DF-4DE2-B68D-6A25D5603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2588"/>
            <a:ext cx="8229600" cy="768140"/>
          </a:xfrm>
        </p:spPr>
        <p:txBody>
          <a:bodyPr/>
          <a:lstStyle/>
          <a:p>
            <a:r>
              <a:rPr lang="lv-LV" sz="3600" b="1" u="sng" dirty="0">
                <a:latin typeface="Bookman Old Style" panose="02050604050505020204" pitchFamily="18" charset="0"/>
              </a:rPr>
              <a:t>Problēmas un trūkumi</a:t>
            </a:r>
            <a:endParaRPr lang="en-US" sz="3600" b="1" u="sng" dirty="0">
              <a:latin typeface="Bookman Old Style" panose="0205060405050502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0D5EC-657D-4AA1-8482-5D8EF32DF1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D09B2-2827-4ADE-B338-9DED65D7077A}" type="slidenum">
              <a:rPr lang="lv-LV" altLang="en-US" smtClean="0"/>
              <a:pPr/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199511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EDE4A0-6266-40E9-9FE9-995A03DA3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0580"/>
            <a:ext cx="8229600" cy="840148"/>
          </a:xfrm>
        </p:spPr>
        <p:txBody>
          <a:bodyPr/>
          <a:lstStyle/>
          <a:p>
            <a:r>
              <a:rPr lang="lv-LV" sz="3600" b="1" u="sng" dirty="0">
                <a:latin typeface="Bookman Old Style" panose="02050604050505020204" pitchFamily="18" charset="0"/>
              </a:rPr>
              <a:t>VUGD mājas lapa</a:t>
            </a:r>
            <a:endParaRPr lang="en-US" sz="3600" b="1" u="sng" dirty="0">
              <a:latin typeface="Bookman Old Style" panose="020506040505050202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AA931-7C86-489B-AFD7-229FC12F25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D09B2-2827-4ADE-B338-9DED65D7077A}" type="slidenum">
              <a:rPr lang="lv-LV" altLang="en-US" smtClean="0"/>
              <a:pPr/>
              <a:t>5</a:t>
            </a:fld>
            <a:endParaRPr lang="lv-LV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FB8DB6-85B2-4CCC-BDF8-58960E0B5A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661" t="711" b="1704"/>
          <a:stretch/>
        </p:blipFill>
        <p:spPr>
          <a:xfrm>
            <a:off x="702768" y="980728"/>
            <a:ext cx="7351950" cy="52693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DA00E2F-E2A4-4D70-8AFA-227FBFD3D264}"/>
              </a:ext>
            </a:extLst>
          </p:cNvPr>
          <p:cNvSpPr/>
          <p:nvPr/>
        </p:nvSpPr>
        <p:spPr>
          <a:xfrm>
            <a:off x="2915816" y="1484784"/>
            <a:ext cx="3528392" cy="43204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548794D8-5847-41E0-80BD-01463F3CB52F}"/>
              </a:ext>
            </a:extLst>
          </p:cNvPr>
          <p:cNvSpPr/>
          <p:nvPr/>
        </p:nvSpPr>
        <p:spPr>
          <a:xfrm rot="10800000">
            <a:off x="6689776" y="1604852"/>
            <a:ext cx="86409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906CD9D7-437D-4DEC-B374-F30926426257}"/>
              </a:ext>
            </a:extLst>
          </p:cNvPr>
          <p:cNvSpPr/>
          <p:nvPr/>
        </p:nvSpPr>
        <p:spPr>
          <a:xfrm>
            <a:off x="1547664" y="5877272"/>
            <a:ext cx="86409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963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Rectangle 4">
            <a:extLst>
              <a:ext uri="{FF2B5EF4-FFF2-40B4-BE49-F238E27FC236}">
                <a16:creationId xmlns:a16="http://schemas.microsoft.com/office/drawing/2014/main" id="{79D49CBC-FBC2-42B0-87C1-E12D80E08D6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4213" y="2060575"/>
            <a:ext cx="7772400" cy="1470025"/>
          </a:xfrm>
        </p:spPr>
        <p:txBody>
          <a:bodyPr/>
          <a:lstStyle/>
          <a:p>
            <a:r>
              <a:rPr lang="lv-LV" altLang="en-US" b="1" u="sng">
                <a:latin typeface="Bookman Old Style" panose="02050604050505020204" pitchFamily="18" charset="0"/>
              </a:rPr>
              <a:t>PALDIES!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2819</TotalTime>
  <Words>120</Words>
  <Application>Microsoft Office PowerPoint</Application>
  <PresentationFormat>On-screen Show (4:3)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Bookman Old Style</vt:lpstr>
      <vt:lpstr>Calibri</vt:lpstr>
      <vt:lpstr>Times New Roman</vt:lpstr>
      <vt:lpstr>Office Theme</vt:lpstr>
      <vt:lpstr>VALSTS UGUNSDZĒSĪBAS UN GLĀBŠANAS DIENESTS</vt:lpstr>
      <vt:lpstr>Tiesiskais regulējums</vt:lpstr>
      <vt:lpstr> Termini un definīcijas</vt:lpstr>
      <vt:lpstr>Problēmas un trūkumi</vt:lpstr>
      <vt:lpstr>VUGD mājas lapa</vt:lpstr>
      <vt:lpstr>PALDIES!</vt:lpstr>
    </vt:vector>
  </TitlesOfParts>
  <Company>vugd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kaspars.kiesners</dc:creator>
  <cp:lastModifiedBy>Igor</cp:lastModifiedBy>
  <cp:revision>137</cp:revision>
  <dcterms:created xsi:type="dcterms:W3CDTF">2009-11-20T06:55:38Z</dcterms:created>
  <dcterms:modified xsi:type="dcterms:W3CDTF">2020-12-17T11:50:44Z</dcterms:modified>
</cp:coreProperties>
</file>