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2"/>
  </p:notesMasterIdLst>
  <p:sldIdLst>
    <p:sldId id="256" r:id="rId5"/>
    <p:sldId id="342" r:id="rId6"/>
    <p:sldId id="257" r:id="rId7"/>
    <p:sldId id="272" r:id="rId8"/>
    <p:sldId id="336" r:id="rId9"/>
    <p:sldId id="294" r:id="rId10"/>
    <p:sldId id="290" r:id="rId11"/>
    <p:sldId id="307" r:id="rId12"/>
    <p:sldId id="333" r:id="rId13"/>
    <p:sldId id="339" r:id="rId14"/>
    <p:sldId id="341" r:id="rId15"/>
    <p:sldId id="297" r:id="rId16"/>
    <p:sldId id="334" r:id="rId17"/>
    <p:sldId id="314" r:id="rId18"/>
    <p:sldId id="344" r:id="rId19"/>
    <p:sldId id="343" r:id="rId20"/>
    <p:sldId id="284" r:id="rId21"/>
  </p:sldIdLst>
  <p:sldSz cx="12192000" cy="6858000"/>
  <p:notesSz cx="6858000" cy="9144000"/>
  <p:defaultTextStyle>
    <a:defPPr>
      <a:defRPr lang="en-US"/>
    </a:defPPr>
    <a:lvl1pPr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p:defaultTextStyle>
  <p:extLst>
    <p:ext uri="{521415D9-36F7-43E2-AB2F-B90AF26B5E84}">
      <p14:sectionLst xmlns:p14="http://schemas.microsoft.com/office/powerpoint/2010/main">
        <p14:section name="Default Section" id="{33C422E1-B717-4DCD-8890-3132179DB21E}">
          <p14:sldIdLst>
            <p14:sldId id="256"/>
            <p14:sldId id="342"/>
            <p14:sldId id="257"/>
            <p14:sldId id="272"/>
            <p14:sldId id="336"/>
            <p14:sldId id="294"/>
            <p14:sldId id="290"/>
            <p14:sldId id="307"/>
            <p14:sldId id="333"/>
            <p14:sldId id="339"/>
            <p14:sldId id="341"/>
            <p14:sldId id="297"/>
            <p14:sldId id="334"/>
            <p14:sldId id="314"/>
            <p14:sldId id="344"/>
            <p14:sldId id="343"/>
            <p14:sldId id="284"/>
          </p14:sldIdLst>
        </p14:section>
        <p14:section name="Untitled Section" id="{DC9AB5BC-0633-4020-8871-020626B982A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825BFD-DEE7-0223-FF93-1336CD9E652B}" name="Armands Plate" initials="AP" userId="S::armands.plate@csp.gov.lv::12d84454-1c3a-4178-a685-74ea2662a8c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38C99"/>
    <a:srgbClr val="E5E8DC"/>
    <a:srgbClr val="17A8B7"/>
    <a:srgbClr val="B2C0A4"/>
    <a:srgbClr val="CFD8C6"/>
    <a:srgbClr val="F3F5EF"/>
    <a:srgbClr val="DBDFCF"/>
    <a:srgbClr val="F4F3F0"/>
    <a:srgbClr val="F3F4F0"/>
    <a:srgbClr val="83B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557" autoAdjust="0"/>
  </p:normalViewPr>
  <p:slideViewPr>
    <p:cSldViewPr snapToGrid="0">
      <p:cViewPr varScale="1">
        <p:scale>
          <a:sx n="159" d="100"/>
          <a:sy n="159" d="100"/>
        </p:scale>
        <p:origin x="316" y="100"/>
      </p:cViewPr>
      <p:guideLst>
        <p:guide orient="horz" pos="2160"/>
        <p:guide pos="3840"/>
      </p:guideLst>
    </p:cSldViewPr>
  </p:slideViewPr>
  <p:notesTextViewPr>
    <p:cViewPr>
      <p:scale>
        <a:sx n="3" d="2"/>
        <a:sy n="3" d="2"/>
      </p:scale>
      <p:origin x="0" y="0"/>
    </p:cViewPr>
  </p:notesTextViewPr>
  <p:notesViewPr>
    <p:cSldViewPr snapToGrid="0">
      <p:cViewPr varScale="1">
        <p:scale>
          <a:sx n="85" d="100"/>
          <a:sy n="85" d="100"/>
        </p:scale>
        <p:origin x="291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15730151206485"/>
          <c:y val="3.3614579291509669E-2"/>
          <c:w val="0.87026269269572532"/>
          <c:h val="0.77657096049701602"/>
        </c:manualLayout>
      </c:layout>
      <c:lineChart>
        <c:grouping val="standard"/>
        <c:varyColors val="0"/>
        <c:ser>
          <c:idx val="0"/>
          <c:order val="0"/>
          <c:tx>
            <c:strRef>
              <c:f>Sheet1!$A$4</c:f>
              <c:strCache>
                <c:ptCount val="1"/>
                <c:pt idx="0">
                  <c:v>Lauksaimniecībā izmantojamā zeme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tx>
                <c:rich>
                  <a:bodyPr/>
                  <a:lstStyle/>
                  <a:p>
                    <a:fld id="{67528AE3-999B-4013-B20F-F753A946F250}" type="VALUE">
                      <a:rPr lang="en-US" smtClean="0"/>
                      <a:pPr/>
                      <a:t>[VALUE]</a:t>
                    </a:fld>
                    <a:endParaRPr lang="en-GB"/>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4D9-4BCE-94B7-5F525D73C10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Sheet1!$B$3:$E$3</c:f>
              <c:numCache>
                <c:formatCode>General</c:formatCode>
                <c:ptCount val="4"/>
                <c:pt idx="0">
                  <c:v>2010</c:v>
                </c:pt>
                <c:pt idx="1">
                  <c:v>2016</c:v>
                </c:pt>
                <c:pt idx="2" formatCode="0">
                  <c:v>2020</c:v>
                </c:pt>
                <c:pt idx="3">
                  <c:v>2023</c:v>
                </c:pt>
              </c:numCache>
            </c:numRef>
          </c:cat>
          <c:val>
            <c:numRef>
              <c:f>Sheet1!$B$4:$E$4</c:f>
              <c:numCache>
                <c:formatCode>General</c:formatCode>
                <c:ptCount val="4"/>
                <c:pt idx="0">
                  <c:v>1933.8</c:v>
                </c:pt>
                <c:pt idx="1">
                  <c:v>1930.1</c:v>
                </c:pt>
                <c:pt idx="2" formatCode="0.0">
                  <c:v>1969.1</c:v>
                </c:pt>
                <c:pt idx="3">
                  <c:v>1969.5</c:v>
                </c:pt>
              </c:numCache>
            </c:numRef>
          </c:val>
          <c:smooth val="0"/>
          <c:extLst>
            <c:ext xmlns:c16="http://schemas.microsoft.com/office/drawing/2014/chart" uri="{C3380CC4-5D6E-409C-BE32-E72D297353CC}">
              <c16:uniqueId val="{00000005-A4D9-4BCE-94B7-5F525D73C10B}"/>
            </c:ext>
          </c:extLst>
        </c:ser>
        <c:ser>
          <c:idx val="1"/>
          <c:order val="1"/>
          <c:tx>
            <c:strRef>
              <c:f>Sheet1!$A$5</c:f>
              <c:strCache>
                <c:ptCount val="1"/>
                <c:pt idx="0">
                  <c:v>Aramzeme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Sheet1!$B$3:$E$3</c:f>
              <c:numCache>
                <c:formatCode>General</c:formatCode>
                <c:ptCount val="4"/>
                <c:pt idx="0">
                  <c:v>2010</c:v>
                </c:pt>
                <c:pt idx="1">
                  <c:v>2016</c:v>
                </c:pt>
                <c:pt idx="2" formatCode="0">
                  <c:v>2020</c:v>
                </c:pt>
                <c:pt idx="3">
                  <c:v>2023</c:v>
                </c:pt>
              </c:numCache>
            </c:numRef>
          </c:cat>
          <c:val>
            <c:numRef>
              <c:f>Sheet1!$B$5:$E$5</c:f>
              <c:numCache>
                <c:formatCode>General</c:formatCode>
                <c:ptCount val="4"/>
                <c:pt idx="0">
                  <c:v>1120.2</c:v>
                </c:pt>
                <c:pt idx="1">
                  <c:v>1285.0999999999999</c:v>
                </c:pt>
                <c:pt idx="2" formatCode="0.0">
                  <c:v>1333.4</c:v>
                </c:pt>
                <c:pt idx="3">
                  <c:v>1357.2</c:v>
                </c:pt>
              </c:numCache>
            </c:numRef>
          </c:val>
          <c:smooth val="0"/>
          <c:extLst>
            <c:ext xmlns:c16="http://schemas.microsoft.com/office/drawing/2014/chart" uri="{C3380CC4-5D6E-409C-BE32-E72D297353CC}">
              <c16:uniqueId val="{0000000B-A4D9-4BCE-94B7-5F525D73C10B}"/>
            </c:ext>
          </c:extLst>
        </c:ser>
        <c:ser>
          <c:idx val="2"/>
          <c:order val="2"/>
          <c:tx>
            <c:strRef>
              <c:f>Sheet1!$A$6</c:f>
              <c:strCache>
                <c:ptCount val="1"/>
                <c:pt idx="0">
                  <c:v>Pļavas un ganības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Sheet1!$B$3:$E$3</c:f>
              <c:numCache>
                <c:formatCode>General</c:formatCode>
                <c:ptCount val="4"/>
                <c:pt idx="0">
                  <c:v>2010</c:v>
                </c:pt>
                <c:pt idx="1">
                  <c:v>2016</c:v>
                </c:pt>
                <c:pt idx="2" formatCode="0">
                  <c:v>2020</c:v>
                </c:pt>
                <c:pt idx="3">
                  <c:v>2023</c:v>
                </c:pt>
              </c:numCache>
            </c:numRef>
          </c:cat>
          <c:val>
            <c:numRef>
              <c:f>Sheet1!$B$6:$E$6</c:f>
              <c:numCache>
                <c:formatCode>General</c:formatCode>
                <c:ptCount val="4"/>
                <c:pt idx="0">
                  <c:v>651.1</c:v>
                </c:pt>
                <c:pt idx="1">
                  <c:v>633.70000000000005</c:v>
                </c:pt>
                <c:pt idx="2" formatCode="0.0">
                  <c:v>626.29999999999995</c:v>
                </c:pt>
                <c:pt idx="3">
                  <c:v>600.29999999999995</c:v>
                </c:pt>
              </c:numCache>
            </c:numRef>
          </c:val>
          <c:smooth val="0"/>
          <c:extLst>
            <c:ext xmlns:c16="http://schemas.microsoft.com/office/drawing/2014/chart" uri="{C3380CC4-5D6E-409C-BE32-E72D297353CC}">
              <c16:uniqueId val="{00000011-A4D9-4BCE-94B7-5F525D73C10B}"/>
            </c:ext>
          </c:extLst>
        </c:ser>
        <c:dLbls>
          <c:dLblPos val="t"/>
          <c:showLegendKey val="0"/>
          <c:showVal val="1"/>
          <c:showCatName val="0"/>
          <c:showSerName val="0"/>
          <c:showPercent val="0"/>
          <c:showBubbleSize val="0"/>
        </c:dLbls>
        <c:marker val="1"/>
        <c:smooth val="0"/>
        <c:axId val="395459864"/>
        <c:axId val="395458552"/>
      </c:lineChart>
      <c:catAx>
        <c:axId val="395459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395458552"/>
        <c:crosses val="autoZero"/>
        <c:auto val="1"/>
        <c:lblAlgn val="ctr"/>
        <c:lblOffset val="100"/>
        <c:noMultiLvlLbl val="0"/>
      </c:catAx>
      <c:valAx>
        <c:axId val="395458552"/>
        <c:scaling>
          <c:orientation val="minMax"/>
          <c:max val="2100"/>
          <c:min val="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395459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584713284786242E-2"/>
          <c:y val="4.074702886247878E-2"/>
          <c:w val="0.74379861298931926"/>
          <c:h val="0.81569385916312698"/>
        </c:manualLayout>
      </c:layout>
      <c:doughnut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778-4F4E-891D-31DBAA16652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778-4F4E-891D-31DBAA16652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778-4F4E-891D-31DBAA16652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778-4F4E-891D-31DBAA16652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778-4F4E-891D-31DBAA16652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778-4F4E-891D-31DBAA16652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778-4F4E-891D-31DBAA166523}"/>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1-D266-4F3A-B734-25ADE9DF1E74}"/>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Verdana" panose="020B0604030504040204" pitchFamily="34" charset="0"/>
                    <a:ea typeface="Verdana" panose="020B0604030504040204" pitchFamily="34" charset="0"/>
                    <a:cs typeface="+mn-cs"/>
                  </a:defRPr>
                </a:pPr>
                <a:endParaRPr lang="lv-LV"/>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Sheet1!$A$2:$A$5</c:f>
              <c:strCache>
                <c:ptCount val="4"/>
                <c:pt idx="0">
                  <c:v>..ar jaudu līdz 40 kW</c:v>
                </c:pt>
                <c:pt idx="1">
                  <c:v>..ar jaudu 41-60  kW</c:v>
                </c:pt>
                <c:pt idx="2">
                  <c:v>..ar jaudu 61-100 kW</c:v>
                </c:pt>
                <c:pt idx="3">
                  <c:v>..ar jaudu &gt; 100  kW</c:v>
                </c:pt>
              </c:strCache>
            </c:strRef>
          </c:cat>
          <c:val>
            <c:numRef>
              <c:f>Sheet1!$B$2:$B$5</c:f>
              <c:numCache>
                <c:formatCode>General</c:formatCode>
                <c:ptCount val="4"/>
                <c:pt idx="0">
                  <c:v>23064</c:v>
                </c:pt>
                <c:pt idx="1">
                  <c:v>18296</c:v>
                </c:pt>
                <c:pt idx="2">
                  <c:v>9126</c:v>
                </c:pt>
                <c:pt idx="3">
                  <c:v>8323</c:v>
                </c:pt>
              </c:numCache>
            </c:numRef>
          </c:val>
          <c:extLst>
            <c:ext xmlns:c16="http://schemas.microsoft.com/office/drawing/2014/chart" uri="{C3380CC4-5D6E-409C-BE32-E72D297353CC}">
              <c16:uniqueId val="{00000000-D266-4F3A-B734-25ADE9DF1E74}"/>
            </c:ext>
          </c:extLst>
        </c:ser>
        <c:dLbls>
          <c:showLegendKey val="0"/>
          <c:showVal val="0"/>
          <c:showCatName val="0"/>
          <c:showSerName val="0"/>
          <c:showPercent val="0"/>
          <c:showBubbleSize val="0"/>
          <c:showLeaderLines val="0"/>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Izmanto pārvaldības informācijas sistēmas</c:v>
                </c:pt>
                <c:pt idx="1">
                  <c:v>Izmanto automatizētās iekārtas (ogu laistīšanas roboti, GPS precīzās iekārtas u.c.)</c:v>
                </c:pt>
                <c:pt idx="2">
                  <c:v>Izmanto augu aizsardzības līdzekļi izkliedēšanas iekārtsa ar GPS vadību</c:v>
                </c:pt>
                <c:pt idx="3">
                  <c:v>Izmanto rindu smidzinātāji ar GPS vadību</c:v>
                </c:pt>
                <c:pt idx="4">
                  <c:v>Izmanto iekārtas, kas nodrošina mēslošanas līdzekļu, augu aizsardzības līdzekļu, sēklas un stādāma materiāla precīzu lietošanu</c:v>
                </c:pt>
                <c:pt idx="5">
                  <c:v>Izmanto iekārtas precīzai kultūraugu pārvadībai (meteoroloģiskās stacijas, digitālā kartēšana,augsnes skenēšana, ražības pārvaldība)</c:v>
                </c:pt>
              </c:strCache>
            </c:strRef>
          </c:cat>
          <c:val>
            <c:numRef>
              <c:f>Sheet1!$B$2:$B$7</c:f>
              <c:numCache>
                <c:formatCode>General</c:formatCode>
                <c:ptCount val="6"/>
                <c:pt idx="0">
                  <c:v>7.2</c:v>
                </c:pt>
                <c:pt idx="1">
                  <c:v>2.8</c:v>
                </c:pt>
                <c:pt idx="2">
                  <c:v>1.8</c:v>
                </c:pt>
                <c:pt idx="3">
                  <c:v>0.9</c:v>
                </c:pt>
                <c:pt idx="4">
                  <c:v>2.7</c:v>
                </c:pt>
                <c:pt idx="5">
                  <c:v>0.7</c:v>
                </c:pt>
              </c:numCache>
            </c:numRef>
          </c:val>
          <c:extLst>
            <c:ext xmlns:c16="http://schemas.microsoft.com/office/drawing/2014/chart" uri="{C3380CC4-5D6E-409C-BE32-E72D297353CC}">
              <c16:uniqueId val="{00000000-5963-430B-B6B9-7CBF3859E9C9}"/>
            </c:ext>
          </c:extLst>
        </c:ser>
        <c:dLbls>
          <c:dLblPos val="outEnd"/>
          <c:showLegendKey val="0"/>
          <c:showVal val="1"/>
          <c:showCatName val="0"/>
          <c:showSerName val="0"/>
          <c:showPercent val="0"/>
          <c:showBubbleSize val="0"/>
        </c:dLbls>
        <c:gapWidth val="182"/>
        <c:axId val="7393536"/>
        <c:axId val="7394016"/>
      </c:barChart>
      <c:catAx>
        <c:axId val="7393536"/>
        <c:scaling>
          <c:orientation val="minMax"/>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ln>
                  <a:noFill/>
                </a:ln>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crossAx val="7394016"/>
        <c:crosses val="autoZero"/>
        <c:auto val="1"/>
        <c:lblAlgn val="r"/>
        <c:lblOffset val="100"/>
        <c:noMultiLvlLbl val="0"/>
      </c:catAx>
      <c:valAx>
        <c:axId val="7394016"/>
        <c:scaling>
          <c:orientation val="minMax"/>
        </c:scaling>
        <c:delete val="1"/>
        <c:axPos val="b"/>
        <c:numFmt formatCode="General" sourceLinked="1"/>
        <c:majorTickMark val="none"/>
        <c:minorTickMark val="none"/>
        <c:tickLblPos val="nextTo"/>
        <c:crossAx val="7393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Verdana" panose="020B0604030504040204" pitchFamily="34" charset="0"/>
          <a:ea typeface="Verdana" panose="020B0604030504040204" pitchFamily="34" charset="0"/>
        </a:defRPr>
      </a:pPr>
      <a:endParaRPr lang="lv-LV"/>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02879482538431"/>
          <c:y val="8.3566947748552715E-3"/>
          <c:w val="0.63597120517461569"/>
          <c:h val="0.99002066231082819"/>
        </c:manualLayout>
      </c:layout>
      <c:barChart>
        <c:barDir val="bar"/>
        <c:grouping val="clustered"/>
        <c:varyColors val="0"/>
        <c:ser>
          <c:idx val="0"/>
          <c:order val="0"/>
          <c:tx>
            <c:strRef>
              <c:f>Sheet1!$B$1</c:f>
              <c:strCache>
                <c:ptCount val="1"/>
                <c:pt idx="0">
                  <c:v>2023</c:v>
                </c:pt>
              </c:strCache>
            </c:strRef>
          </c:tx>
          <c:spPr>
            <a:solidFill>
              <a:srgbClr val="00B050"/>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100" b="0" i="0" u="none" strike="noStrike" kern="1200" baseline="0">
                    <a:solidFill>
                      <a:schemeClr val="accent4">
                        <a:lumMod val="50000"/>
                      </a:schemeClr>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Laukkopība</c:v>
                </c:pt>
                <c:pt idx="1">
                  <c:v>Piena lopkopība</c:v>
                </c:pt>
                <c:pt idx="2">
                  <c:v>Jauktā augkopība un lopkopība</c:v>
                </c:pt>
                <c:pt idx="3">
                  <c:v>Ganāmo mājlopu audzēšana, izņemot piena lopkopību</c:v>
                </c:pt>
                <c:pt idx="4">
                  <c:v>Jauktā augkopība</c:v>
                </c:pt>
                <c:pt idx="5">
                  <c:v>Cūkkopība un putnkopība</c:v>
                </c:pt>
                <c:pt idx="6">
                  <c:v>Ilggadīgo kultūraugu audzēšana</c:v>
                </c:pt>
                <c:pt idx="7">
                  <c:v>Jauktā lopkopība</c:v>
                </c:pt>
                <c:pt idx="8">
                  <c:v>Dārzeņkopība</c:v>
                </c:pt>
              </c:strCache>
            </c:strRef>
          </c:cat>
          <c:val>
            <c:numRef>
              <c:f>Sheet1!$B$2:$B$10</c:f>
              <c:numCache>
                <c:formatCode>General</c:formatCode>
                <c:ptCount val="9"/>
                <c:pt idx="0">
                  <c:v>54.5</c:v>
                </c:pt>
                <c:pt idx="1">
                  <c:v>10.6</c:v>
                </c:pt>
                <c:pt idx="2">
                  <c:v>7.5</c:v>
                </c:pt>
                <c:pt idx="3">
                  <c:v>8.8000000000000007</c:v>
                </c:pt>
                <c:pt idx="4">
                  <c:v>8.9</c:v>
                </c:pt>
                <c:pt idx="5">
                  <c:v>1</c:v>
                </c:pt>
                <c:pt idx="6">
                  <c:v>5.9</c:v>
                </c:pt>
                <c:pt idx="7">
                  <c:v>0.7</c:v>
                </c:pt>
                <c:pt idx="8">
                  <c:v>2.1</c:v>
                </c:pt>
              </c:numCache>
            </c:numRef>
          </c:val>
          <c:extLst>
            <c:ext xmlns:c16="http://schemas.microsoft.com/office/drawing/2014/chart" uri="{C3380CC4-5D6E-409C-BE32-E72D297353CC}">
              <c16:uniqueId val="{00000000-6FDD-4131-A877-391452FD9824}"/>
            </c:ext>
          </c:extLst>
        </c:ser>
        <c:ser>
          <c:idx val="1"/>
          <c:order val="1"/>
          <c:tx>
            <c:strRef>
              <c:f>Sheet1!$C$1</c:f>
              <c:strCache>
                <c:ptCount val="1"/>
                <c:pt idx="0">
                  <c:v>2020</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100" b="0" i="0" u="none" strike="noStrike" kern="1200" baseline="0">
                    <a:solidFill>
                      <a:schemeClr val="accent4">
                        <a:lumMod val="50000"/>
                      </a:schemeClr>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Laukkopība</c:v>
                </c:pt>
                <c:pt idx="1">
                  <c:v>Piena lopkopība</c:v>
                </c:pt>
                <c:pt idx="2">
                  <c:v>Jauktā augkopība un lopkopība</c:v>
                </c:pt>
                <c:pt idx="3">
                  <c:v>Ganāmo mājlopu audzēšana, izņemot piena lopkopību</c:v>
                </c:pt>
                <c:pt idx="4">
                  <c:v>Jauktā augkopība</c:v>
                </c:pt>
                <c:pt idx="5">
                  <c:v>Cūkkopība un putnkopība</c:v>
                </c:pt>
                <c:pt idx="6">
                  <c:v>Ilggadīgo kultūraugu audzēšana</c:v>
                </c:pt>
                <c:pt idx="7">
                  <c:v>Jauktā lopkopība</c:v>
                </c:pt>
                <c:pt idx="8">
                  <c:v>Dārzeņkopība</c:v>
                </c:pt>
              </c:strCache>
            </c:strRef>
          </c:cat>
          <c:val>
            <c:numRef>
              <c:f>Sheet1!$C$2:$C$10</c:f>
              <c:numCache>
                <c:formatCode>General</c:formatCode>
                <c:ptCount val="9"/>
                <c:pt idx="0">
                  <c:v>61.1</c:v>
                </c:pt>
                <c:pt idx="1">
                  <c:v>10.8</c:v>
                </c:pt>
                <c:pt idx="2">
                  <c:v>10.7</c:v>
                </c:pt>
                <c:pt idx="3">
                  <c:v>7.2</c:v>
                </c:pt>
                <c:pt idx="4">
                  <c:v>3</c:v>
                </c:pt>
                <c:pt idx="5">
                  <c:v>2.8</c:v>
                </c:pt>
                <c:pt idx="6">
                  <c:v>1.8</c:v>
                </c:pt>
                <c:pt idx="7">
                  <c:v>1.4</c:v>
                </c:pt>
                <c:pt idx="8">
                  <c:v>1.2</c:v>
                </c:pt>
              </c:numCache>
            </c:numRef>
          </c:val>
          <c:extLst>
            <c:ext xmlns:c16="http://schemas.microsoft.com/office/drawing/2014/chart" uri="{C3380CC4-5D6E-409C-BE32-E72D297353CC}">
              <c16:uniqueId val="{00000001-6FDD-4131-A877-391452FD9824}"/>
            </c:ext>
          </c:extLst>
        </c:ser>
        <c:ser>
          <c:idx val="2"/>
          <c:order val="2"/>
          <c:tx>
            <c:strRef>
              <c:f>Sheet1!$D$1</c:f>
              <c:strCache>
                <c:ptCount val="1"/>
                <c:pt idx="0">
                  <c:v>2016</c:v>
                </c:pt>
              </c:strCache>
            </c:strRef>
          </c:tx>
          <c:spPr>
            <a:solidFill>
              <a:schemeClr val="accent3">
                <a:lumMod val="40000"/>
                <a:lumOff val="60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100" b="0" i="0" u="none" strike="noStrike" kern="1200" baseline="0">
                    <a:solidFill>
                      <a:schemeClr val="accent4">
                        <a:lumMod val="50000"/>
                      </a:schemeClr>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Laukkopība</c:v>
                </c:pt>
                <c:pt idx="1">
                  <c:v>Piena lopkopība</c:v>
                </c:pt>
                <c:pt idx="2">
                  <c:v>Jauktā augkopība un lopkopība</c:v>
                </c:pt>
                <c:pt idx="3">
                  <c:v>Ganāmo mājlopu audzēšana, izņemot piena lopkopību</c:v>
                </c:pt>
                <c:pt idx="4">
                  <c:v>Jauktā augkopība</c:v>
                </c:pt>
                <c:pt idx="5">
                  <c:v>Cūkkopība un putnkopība</c:v>
                </c:pt>
                <c:pt idx="6">
                  <c:v>Ilggadīgo kultūraugu audzēšana</c:v>
                </c:pt>
                <c:pt idx="7">
                  <c:v>Jauktā lopkopība</c:v>
                </c:pt>
                <c:pt idx="8">
                  <c:v>Dārzeņkopība</c:v>
                </c:pt>
              </c:strCache>
            </c:strRef>
          </c:cat>
          <c:val>
            <c:numRef>
              <c:f>Sheet1!$D$2:$D$10</c:f>
              <c:numCache>
                <c:formatCode>General</c:formatCode>
                <c:ptCount val="9"/>
                <c:pt idx="0">
                  <c:v>42.6</c:v>
                </c:pt>
                <c:pt idx="1">
                  <c:v>15.1</c:v>
                </c:pt>
                <c:pt idx="2">
                  <c:v>3.6</c:v>
                </c:pt>
                <c:pt idx="3">
                  <c:v>9.9</c:v>
                </c:pt>
                <c:pt idx="4">
                  <c:v>4.8</c:v>
                </c:pt>
                <c:pt idx="5">
                  <c:v>6.4</c:v>
                </c:pt>
                <c:pt idx="6">
                  <c:v>1.6</c:v>
                </c:pt>
                <c:pt idx="7">
                  <c:v>3.6</c:v>
                </c:pt>
                <c:pt idx="8">
                  <c:v>1.3</c:v>
                </c:pt>
              </c:numCache>
            </c:numRef>
          </c:val>
          <c:extLst>
            <c:ext xmlns:c16="http://schemas.microsoft.com/office/drawing/2014/chart" uri="{C3380CC4-5D6E-409C-BE32-E72D297353CC}">
              <c16:uniqueId val="{00000002-6FDD-4131-A877-391452FD9824}"/>
            </c:ext>
          </c:extLst>
        </c:ser>
        <c:dLbls>
          <c:showLegendKey val="0"/>
          <c:showVal val="0"/>
          <c:showCatName val="0"/>
          <c:showSerName val="0"/>
          <c:showPercent val="0"/>
          <c:showBubbleSize val="0"/>
        </c:dLbls>
        <c:gapWidth val="40"/>
        <c:overlap val="-10"/>
        <c:axId val="181910303"/>
        <c:axId val="98209823"/>
      </c:barChart>
      <c:catAx>
        <c:axId val="181910303"/>
        <c:scaling>
          <c:orientation val="maxMin"/>
        </c:scaling>
        <c:delete val="0"/>
        <c:axPos val="l"/>
        <c:numFmt formatCode="General" sourceLinked="1"/>
        <c:majorTickMark val="out"/>
        <c:minorTickMark val="none"/>
        <c:tickLblPos val="nextTo"/>
        <c:spPr>
          <a:noFill/>
          <a:ln w="9525" cap="flat" cmpd="sng" algn="ctr">
            <a:solidFill>
              <a:schemeClr val="tx2">
                <a:lumMod val="60000"/>
                <a:lumOff val="40000"/>
              </a:schemeClr>
            </a:solidFill>
            <a:round/>
          </a:ln>
          <a:effectLst/>
        </c:spPr>
        <c:txPr>
          <a:bodyPr rot="-60000000" spcFirstLastPara="1" vertOverflow="ellipsis" vert="horz" wrap="square" anchor="ctr" anchorCtr="1"/>
          <a:lstStyle/>
          <a:p>
            <a:pPr>
              <a:defRPr sz="1100" b="0" i="0" u="none" strike="noStrike" kern="1200" baseline="0">
                <a:solidFill>
                  <a:schemeClr val="accent4">
                    <a:lumMod val="50000"/>
                  </a:schemeClr>
                </a:solidFill>
                <a:latin typeface="Verdana" panose="020B0604030504040204" pitchFamily="34" charset="0"/>
                <a:ea typeface="Verdana" panose="020B0604030504040204" pitchFamily="34" charset="0"/>
                <a:cs typeface="+mn-cs"/>
              </a:defRPr>
            </a:pPr>
            <a:endParaRPr lang="lv-LV"/>
          </a:p>
        </c:txPr>
        <c:crossAx val="98209823"/>
        <c:crosses val="autoZero"/>
        <c:auto val="1"/>
        <c:lblAlgn val="ctr"/>
        <c:lblOffset val="100"/>
        <c:noMultiLvlLbl val="0"/>
      </c:catAx>
      <c:valAx>
        <c:axId val="98209823"/>
        <c:scaling>
          <c:orientation val="minMax"/>
        </c:scaling>
        <c:delete val="1"/>
        <c:axPos val="t"/>
        <c:numFmt formatCode="General" sourceLinked="1"/>
        <c:majorTickMark val="out"/>
        <c:minorTickMark val="none"/>
        <c:tickLblPos val="nextTo"/>
        <c:crossAx val="181910303"/>
        <c:crosses val="autoZero"/>
        <c:crossBetween val="between"/>
        <c:majorUnit val="5"/>
      </c:valAx>
      <c:spPr>
        <a:noFill/>
        <a:ln>
          <a:noFill/>
        </a:ln>
        <a:effectLst/>
      </c:spPr>
    </c:plotArea>
    <c:legend>
      <c:legendPos val="b"/>
      <c:layout>
        <c:manualLayout>
          <c:xMode val="edge"/>
          <c:yMode val="edge"/>
          <c:x val="0.90749357868545188"/>
          <c:y val="0.82280491607108663"/>
          <c:w val="8.2616779262855683E-2"/>
          <c:h val="0.1639819807111375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accent4">
                  <a:lumMod val="50000"/>
                </a:schemeClr>
              </a:solidFill>
              <a:latin typeface="Verdana" panose="020B0604030504040204" pitchFamily="34" charset="0"/>
              <a:ea typeface="Verdana" panose="020B0604030504040204" pitchFamily="34" charset="0"/>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b="0" i="0" baseline="0">
          <a:solidFill>
            <a:schemeClr val="accent4">
              <a:lumMod val="50000"/>
            </a:schemeClr>
          </a:solidFill>
          <a:latin typeface="Verdana" panose="020B0604030504040204" pitchFamily="34" charset="0"/>
          <a:ea typeface="Verdana" panose="020B0604030504040204" pitchFamily="34" charset="0"/>
        </a:defRPr>
      </a:pPr>
      <a:endParaRPr lang="lv-LV"/>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8.8584964403050859E-2"/>
          <c:y val="5.8848583187905638E-2"/>
          <c:w val="0.61802450707090306"/>
          <c:h val="0.79489780820891365"/>
        </c:manualLayout>
      </c:layout>
      <c:barChart>
        <c:barDir val="col"/>
        <c:grouping val="percentStacked"/>
        <c:varyColors val="0"/>
        <c:ser>
          <c:idx val="0"/>
          <c:order val="0"/>
          <c:tx>
            <c:strRef>
              <c:f>nodarbinat!$B$3</c:f>
              <c:strCache>
                <c:ptCount val="1"/>
                <c:pt idx="0">
                  <c:v>nepilnu darba dienu līdz 459 h</c:v>
                </c:pt>
              </c:strCache>
            </c:strRef>
          </c:tx>
          <c:spPr>
            <a:solidFill>
              <a:schemeClr val="accent3">
                <a:tint val="5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nodarbinat!$C$2:$D$2</c:f>
              <c:numCache>
                <c:formatCode>0</c:formatCode>
                <c:ptCount val="2"/>
                <c:pt idx="0">
                  <c:v>2020</c:v>
                </c:pt>
                <c:pt idx="1">
                  <c:v>2023</c:v>
                </c:pt>
              </c:numCache>
            </c:numRef>
          </c:cat>
          <c:val>
            <c:numRef>
              <c:f>nodarbinat!$C$3:$D$3</c:f>
              <c:numCache>
                <c:formatCode>0</c:formatCode>
                <c:ptCount val="2"/>
                <c:pt idx="0" formatCode="0.0">
                  <c:v>39</c:v>
                </c:pt>
                <c:pt idx="1">
                  <c:v>51.6</c:v>
                </c:pt>
              </c:numCache>
            </c:numRef>
          </c:val>
          <c:extLst>
            <c:ext xmlns:c16="http://schemas.microsoft.com/office/drawing/2014/chart" uri="{C3380CC4-5D6E-409C-BE32-E72D297353CC}">
              <c16:uniqueId val="{00000000-5E2A-42D9-9B61-A77DCB315C87}"/>
            </c:ext>
          </c:extLst>
        </c:ser>
        <c:ser>
          <c:idx val="1"/>
          <c:order val="1"/>
          <c:tx>
            <c:strRef>
              <c:f>nodarbinat!$B$4</c:f>
              <c:strCache>
                <c:ptCount val="1"/>
                <c:pt idx="0">
                  <c:v>nepilnu darba dienu 460–919 h </c:v>
                </c:pt>
              </c:strCache>
            </c:strRef>
          </c:tx>
          <c:spPr>
            <a:solidFill>
              <a:schemeClr val="accent3">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nodarbinat!$C$2:$D$2</c:f>
              <c:numCache>
                <c:formatCode>0</c:formatCode>
                <c:ptCount val="2"/>
                <c:pt idx="0">
                  <c:v>2020</c:v>
                </c:pt>
                <c:pt idx="1">
                  <c:v>2023</c:v>
                </c:pt>
              </c:numCache>
            </c:numRef>
          </c:cat>
          <c:val>
            <c:numRef>
              <c:f>nodarbinat!$C$4:$D$4</c:f>
              <c:numCache>
                <c:formatCode>General</c:formatCode>
                <c:ptCount val="2"/>
                <c:pt idx="0" formatCode="0.0">
                  <c:v>27.2</c:v>
                </c:pt>
                <c:pt idx="1">
                  <c:v>19.7</c:v>
                </c:pt>
              </c:numCache>
            </c:numRef>
          </c:val>
          <c:extLst>
            <c:ext xmlns:c16="http://schemas.microsoft.com/office/drawing/2014/chart" uri="{C3380CC4-5D6E-409C-BE32-E72D297353CC}">
              <c16:uniqueId val="{00000001-5E2A-42D9-9B61-A77DCB315C87}"/>
            </c:ext>
          </c:extLst>
        </c:ser>
        <c:ser>
          <c:idx val="2"/>
          <c:order val="2"/>
          <c:tx>
            <c:strRef>
              <c:f>nodarbinat!$B$5</c:f>
              <c:strCache>
                <c:ptCount val="1"/>
                <c:pt idx="0">
                  <c:v>nepilnu darba dienu  920–1379 h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nodarbinat!$C$2:$D$2</c:f>
              <c:numCache>
                <c:formatCode>0</c:formatCode>
                <c:ptCount val="2"/>
                <c:pt idx="0">
                  <c:v>2020</c:v>
                </c:pt>
                <c:pt idx="1">
                  <c:v>2023</c:v>
                </c:pt>
              </c:numCache>
            </c:numRef>
          </c:cat>
          <c:val>
            <c:numRef>
              <c:f>nodarbinat!$C$5:$D$5</c:f>
              <c:numCache>
                <c:formatCode>General</c:formatCode>
                <c:ptCount val="2"/>
                <c:pt idx="0" formatCode="0.0">
                  <c:v>12.9</c:v>
                </c:pt>
                <c:pt idx="1">
                  <c:v>10.8</c:v>
                </c:pt>
              </c:numCache>
            </c:numRef>
          </c:val>
          <c:extLst>
            <c:ext xmlns:c16="http://schemas.microsoft.com/office/drawing/2014/chart" uri="{C3380CC4-5D6E-409C-BE32-E72D297353CC}">
              <c16:uniqueId val="{00000002-5E2A-42D9-9B61-A77DCB315C87}"/>
            </c:ext>
          </c:extLst>
        </c:ser>
        <c:ser>
          <c:idx val="3"/>
          <c:order val="3"/>
          <c:tx>
            <c:strRef>
              <c:f>nodarbinat!$B$6</c:f>
              <c:strCache>
                <c:ptCount val="1"/>
                <c:pt idx="0">
                  <c:v>nepilnu darba dienu  1380–1839 h </c:v>
                </c:pt>
              </c:strCache>
            </c:strRef>
          </c:tx>
          <c:spPr>
            <a:solidFill>
              <a:schemeClr val="accent3">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nodarbinat!$C$2:$D$2</c:f>
              <c:numCache>
                <c:formatCode>0</c:formatCode>
                <c:ptCount val="2"/>
                <c:pt idx="0">
                  <c:v>2020</c:v>
                </c:pt>
                <c:pt idx="1">
                  <c:v>2023</c:v>
                </c:pt>
              </c:numCache>
            </c:numRef>
          </c:cat>
          <c:val>
            <c:numRef>
              <c:f>nodarbinat!$C$6:$D$6</c:f>
              <c:numCache>
                <c:formatCode>General</c:formatCode>
                <c:ptCount val="2"/>
                <c:pt idx="0" formatCode="0.0">
                  <c:v>9.9</c:v>
                </c:pt>
                <c:pt idx="1">
                  <c:v>7.2</c:v>
                </c:pt>
              </c:numCache>
            </c:numRef>
          </c:val>
          <c:extLst>
            <c:ext xmlns:c16="http://schemas.microsoft.com/office/drawing/2014/chart" uri="{C3380CC4-5D6E-409C-BE32-E72D297353CC}">
              <c16:uniqueId val="{00000003-5E2A-42D9-9B61-A77DCB315C87}"/>
            </c:ext>
          </c:extLst>
        </c:ser>
        <c:ser>
          <c:idx val="4"/>
          <c:order val="4"/>
          <c:tx>
            <c:strRef>
              <c:f>nodarbinat!$B$7</c:f>
              <c:strCache>
                <c:ptCount val="1"/>
                <c:pt idx="0">
                  <c:v>pilnu darba dienu 1840 h</c:v>
                </c:pt>
              </c:strCache>
            </c:strRef>
          </c:tx>
          <c:spPr>
            <a:solidFill>
              <a:schemeClr val="accent3">
                <a:shade val="5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nodarbinat!$C$2:$D$2</c:f>
              <c:numCache>
                <c:formatCode>0</c:formatCode>
                <c:ptCount val="2"/>
                <c:pt idx="0">
                  <c:v>2020</c:v>
                </c:pt>
                <c:pt idx="1">
                  <c:v>2023</c:v>
                </c:pt>
              </c:numCache>
            </c:numRef>
          </c:cat>
          <c:val>
            <c:numRef>
              <c:f>nodarbinat!$C$7:$D$7</c:f>
              <c:numCache>
                <c:formatCode>General</c:formatCode>
                <c:ptCount val="2"/>
                <c:pt idx="0" formatCode="0.0">
                  <c:v>11</c:v>
                </c:pt>
                <c:pt idx="1">
                  <c:v>10.7</c:v>
                </c:pt>
              </c:numCache>
            </c:numRef>
          </c:val>
          <c:extLst>
            <c:ext xmlns:c16="http://schemas.microsoft.com/office/drawing/2014/chart" uri="{C3380CC4-5D6E-409C-BE32-E72D297353CC}">
              <c16:uniqueId val="{00000004-5E2A-42D9-9B61-A77DCB315C87}"/>
            </c:ext>
          </c:extLst>
        </c:ser>
        <c:dLbls>
          <c:dLblPos val="ctr"/>
          <c:showLegendKey val="0"/>
          <c:showVal val="1"/>
          <c:showCatName val="0"/>
          <c:showSerName val="0"/>
          <c:showPercent val="0"/>
          <c:showBubbleSize val="0"/>
        </c:dLbls>
        <c:gapWidth val="150"/>
        <c:overlap val="100"/>
        <c:axId val="1910848336"/>
        <c:axId val="1754442240"/>
      </c:barChart>
      <c:catAx>
        <c:axId val="191084833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crossAx val="1754442240"/>
        <c:crosses val="autoZero"/>
        <c:auto val="1"/>
        <c:lblAlgn val="ctr"/>
        <c:lblOffset val="100"/>
        <c:noMultiLvlLbl val="0"/>
      </c:catAx>
      <c:valAx>
        <c:axId val="17544422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1910848336"/>
        <c:crosses val="autoZero"/>
        <c:crossBetween val="between"/>
      </c:valAx>
      <c:spPr>
        <a:noFill/>
        <a:ln>
          <a:noFill/>
        </a:ln>
        <a:effectLst/>
      </c:spPr>
    </c:plotArea>
    <c:legend>
      <c:legendPos val="r"/>
      <c:layout>
        <c:manualLayout>
          <c:xMode val="edge"/>
          <c:yMode val="edge"/>
          <c:x val="0.70225621532141869"/>
          <c:y val="0.26588555882534098"/>
          <c:w val="0.27785566443792742"/>
          <c:h val="0.3962366428058560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lv-LV"/>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37546436691678"/>
          <c:y val="3.1941920123249624E-2"/>
          <c:w val="0.5116020695395892"/>
          <c:h val="0.81749708418513689"/>
        </c:manualLayout>
      </c:layout>
      <c:barChart>
        <c:barDir val="bar"/>
        <c:grouping val="stacked"/>
        <c:varyColors val="0"/>
        <c:ser>
          <c:idx val="0"/>
          <c:order val="0"/>
          <c:tx>
            <c:strRef>
              <c:f>Nodarbinat!$B$19</c:f>
              <c:strCache>
                <c:ptCount val="1"/>
                <c:pt idx="0">
                  <c:v>vīrieši </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Verdana" panose="020B0604030504040204" pitchFamily="34" charset="0"/>
                    <a:ea typeface="Verdana" panose="020B0604030504040204" pitchFamily="34" charset="0"/>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Nodarbinat!$A$20:$A$31</c:f>
              <c:strCache>
                <c:ptCount val="12"/>
                <c:pt idx="0">
                  <c:v>2023</c:v>
                </c:pt>
                <c:pt idx="1">
                  <c:v>Uz laiku nodarbinātie, 2020</c:v>
                </c:pt>
                <c:pt idx="2">
                  <c:v>2023</c:v>
                </c:pt>
                <c:pt idx="3">
                  <c:v>..citi pastāvīgi nodarbinātie (neģimenes locekļi), 2020</c:v>
                </c:pt>
                <c:pt idx="4">
                  <c:v>2023</c:v>
                </c:pt>
                <c:pt idx="5">
                  <c:v>..pastāvīgi nodarbinātie ģimenes locekļi, 2020</c:v>
                </c:pt>
                <c:pt idx="6">
                  <c:v>2023</c:v>
                </c:pt>
                <c:pt idx="7">
                  <c:v>..īpašnieki, 2020</c:v>
                </c:pt>
                <c:pt idx="8">
                  <c:v>2023</c:v>
                </c:pt>
                <c:pt idx="9">
                  <c:v>Pastāvīgi nodarbināto skaits, 2020</c:v>
                </c:pt>
                <c:pt idx="10">
                  <c:v>2023</c:v>
                </c:pt>
                <c:pt idx="11">
                  <c:v>Lauksaimniecībā nodarbināto kopskaits, 2020</c:v>
                </c:pt>
              </c:strCache>
            </c:strRef>
          </c:cat>
          <c:val>
            <c:numRef>
              <c:f>Nodarbinat!$B$20:$B$31</c:f>
              <c:numCache>
                <c:formatCode>0.0</c:formatCode>
                <c:ptCount val="12"/>
                <c:pt idx="0" formatCode="General">
                  <c:v>71.900000000000006</c:v>
                </c:pt>
                <c:pt idx="1">
                  <c:v>93.968013689614324</c:v>
                </c:pt>
                <c:pt idx="2">
                  <c:v>67.5</c:v>
                </c:pt>
                <c:pt idx="3">
                  <c:v>67.433515214078554</c:v>
                </c:pt>
                <c:pt idx="4">
                  <c:v>45.5</c:v>
                </c:pt>
                <c:pt idx="5">
                  <c:v>49.586331742493378</c:v>
                </c:pt>
                <c:pt idx="6">
                  <c:v>55.2</c:v>
                </c:pt>
                <c:pt idx="7">
                  <c:v>53.979990024352318</c:v>
                </c:pt>
                <c:pt idx="8">
                  <c:v>53</c:v>
                </c:pt>
                <c:pt idx="9">
                  <c:v>53.851303508207273</c:v>
                </c:pt>
                <c:pt idx="10">
                  <c:v>60</c:v>
                </c:pt>
                <c:pt idx="11">
                  <c:v>60.4</c:v>
                </c:pt>
              </c:numCache>
            </c:numRef>
          </c:val>
          <c:extLst>
            <c:ext xmlns:c16="http://schemas.microsoft.com/office/drawing/2014/chart" uri="{C3380CC4-5D6E-409C-BE32-E72D297353CC}">
              <c16:uniqueId val="{00000000-6FFC-4DAD-AA20-C12FDC1934B4}"/>
            </c:ext>
          </c:extLst>
        </c:ser>
        <c:ser>
          <c:idx val="1"/>
          <c:order val="1"/>
          <c:tx>
            <c:strRef>
              <c:f>Nodarbinat!$C$19</c:f>
              <c:strCache>
                <c:ptCount val="1"/>
                <c:pt idx="0">
                  <c:v>sievietes</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Nodarbinat!$A$20:$A$31</c:f>
              <c:strCache>
                <c:ptCount val="12"/>
                <c:pt idx="0">
                  <c:v>2023</c:v>
                </c:pt>
                <c:pt idx="1">
                  <c:v>Uz laiku nodarbinātie, 2020</c:v>
                </c:pt>
                <c:pt idx="2">
                  <c:v>2023</c:v>
                </c:pt>
                <c:pt idx="3">
                  <c:v>..citi pastāvīgi nodarbinātie (neģimenes locekļi), 2020</c:v>
                </c:pt>
                <c:pt idx="4">
                  <c:v>2023</c:v>
                </c:pt>
                <c:pt idx="5">
                  <c:v>..pastāvīgi nodarbinātie ģimenes locekļi, 2020</c:v>
                </c:pt>
                <c:pt idx="6">
                  <c:v>2023</c:v>
                </c:pt>
                <c:pt idx="7">
                  <c:v>..īpašnieki, 2020</c:v>
                </c:pt>
                <c:pt idx="8">
                  <c:v>2023</c:v>
                </c:pt>
                <c:pt idx="9">
                  <c:v>Pastāvīgi nodarbināto skaits, 2020</c:v>
                </c:pt>
                <c:pt idx="10">
                  <c:v>2023</c:v>
                </c:pt>
                <c:pt idx="11">
                  <c:v>Lauksaimniecībā nodarbināto kopskaits, 2020</c:v>
                </c:pt>
              </c:strCache>
            </c:strRef>
          </c:cat>
          <c:val>
            <c:numRef>
              <c:f>Nodarbinat!$C$20:$C$31</c:f>
              <c:numCache>
                <c:formatCode>0.0</c:formatCode>
                <c:ptCount val="12"/>
                <c:pt idx="0" formatCode="General">
                  <c:v>28.099999999999994</c:v>
                </c:pt>
                <c:pt idx="1">
                  <c:v>6.0352770830591016</c:v>
                </c:pt>
                <c:pt idx="2">
                  <c:v>32.5</c:v>
                </c:pt>
                <c:pt idx="3">
                  <c:v>32.566484785921446</c:v>
                </c:pt>
                <c:pt idx="4">
                  <c:v>54.5</c:v>
                </c:pt>
                <c:pt idx="5">
                  <c:v>50.413668257506615</c:v>
                </c:pt>
                <c:pt idx="6">
                  <c:v>44.8</c:v>
                </c:pt>
                <c:pt idx="7">
                  <c:v>46.020009975647689</c:v>
                </c:pt>
                <c:pt idx="8">
                  <c:v>47</c:v>
                </c:pt>
                <c:pt idx="9">
                  <c:v>46.148696491792727</c:v>
                </c:pt>
                <c:pt idx="10">
                  <c:v>40</c:v>
                </c:pt>
                <c:pt idx="11">
                  <c:v>39.6</c:v>
                </c:pt>
              </c:numCache>
            </c:numRef>
          </c:val>
          <c:extLst>
            <c:ext xmlns:c16="http://schemas.microsoft.com/office/drawing/2014/chart" uri="{C3380CC4-5D6E-409C-BE32-E72D297353CC}">
              <c16:uniqueId val="{00000001-6FFC-4DAD-AA20-C12FDC1934B4}"/>
            </c:ext>
          </c:extLst>
        </c:ser>
        <c:dLbls>
          <c:dLblPos val="ctr"/>
          <c:showLegendKey val="0"/>
          <c:showVal val="1"/>
          <c:showCatName val="0"/>
          <c:showSerName val="0"/>
          <c:showPercent val="0"/>
          <c:showBubbleSize val="0"/>
        </c:dLbls>
        <c:gapWidth val="150"/>
        <c:overlap val="100"/>
        <c:axId val="542461136"/>
        <c:axId val="448174880"/>
      </c:barChart>
      <c:dateAx>
        <c:axId val="542461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crossAx val="448174880"/>
        <c:crosses val="autoZero"/>
        <c:auto val="0"/>
        <c:lblOffset val="100"/>
        <c:baseTimeUnit val="days"/>
      </c:dateAx>
      <c:valAx>
        <c:axId val="448174880"/>
        <c:scaling>
          <c:orientation val="minMax"/>
          <c:max val="100"/>
        </c:scaling>
        <c:delete val="1"/>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lv-LV"/>
                  <a:t>% no kopējā</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title>
        <c:numFmt formatCode="0" sourceLinked="0"/>
        <c:majorTickMark val="none"/>
        <c:minorTickMark val="none"/>
        <c:tickLblPos val="nextTo"/>
        <c:crossAx val="542461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legend>
    <c:plotVisOnly val="1"/>
    <c:dispBlanksAs val="gap"/>
    <c:showDLblsOverMax val="0"/>
  </c:chart>
  <c:spPr>
    <a:noFill/>
    <a:ln>
      <a:noFill/>
    </a:ln>
    <a:effectLst/>
  </c:spPr>
  <c:txPr>
    <a:bodyPr/>
    <a:lstStyle/>
    <a:p>
      <a:pPr>
        <a:defRPr sz="1100">
          <a:latin typeface="Verdana" panose="020B0604030504040204" pitchFamily="34" charset="0"/>
          <a:ea typeface="Verdana" panose="020B0604030504040204" pitchFamily="34" charset="0"/>
        </a:defRPr>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57233501442637E-2"/>
          <c:y val="3.8965778533248681E-2"/>
          <c:w val="0.91911213527458868"/>
          <c:h val="0.81527441127520062"/>
        </c:manualLayout>
      </c:layout>
      <c:lineChart>
        <c:grouping val="standard"/>
        <c:varyColors val="0"/>
        <c:ser>
          <c:idx val="0"/>
          <c:order val="0"/>
          <c:tx>
            <c:strRef>
              <c:f>Sheet1!$B$1</c:f>
              <c:strCache>
                <c:ptCount val="1"/>
                <c:pt idx="0">
                  <c:v>rudzi</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6.4748455026117688E-2"/>
                  <c:y val="-5.19274559438151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CB-4C2C-97B4-CCA02605BEC1}"/>
                </c:ext>
              </c:extLst>
            </c:dLbl>
            <c:dLbl>
              <c:idx val="1"/>
              <c:layout>
                <c:manualLayout>
                  <c:x val="-4.5083909045782272E-2"/>
                  <c:y val="-4.03122122626334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DCB-4C2C-97B4-CCA02605BEC1}"/>
                </c:ext>
              </c:extLst>
            </c:dLbl>
            <c:dLbl>
              <c:idx val="2"/>
              <c:layout>
                <c:manualLayout>
                  <c:x val="-7.4569841169910944E-2"/>
                  <c:y val="-2.86968809518932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DCB-4C2C-97B4-CCA02605BEC1}"/>
                </c:ext>
              </c:extLst>
            </c:dLbl>
            <c:dLbl>
              <c:idx val="3"/>
              <c:layout>
                <c:manualLayout>
                  <c:x val="-2.1949149068916991E-2"/>
                  <c:y val="-3.45045904220427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DCB-4C2C-97B4-CCA02605BEC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2010</c:v>
                </c:pt>
                <c:pt idx="1">
                  <c:v>2016</c:v>
                </c:pt>
                <c:pt idx="2">
                  <c:v>2020</c:v>
                </c:pt>
                <c:pt idx="3">
                  <c:v>2023</c:v>
                </c:pt>
              </c:numCache>
            </c:numRef>
          </c:cat>
          <c:val>
            <c:numRef>
              <c:f>Sheet1!$B$2:$B$5</c:f>
              <c:numCache>
                <c:formatCode>General</c:formatCode>
                <c:ptCount val="4"/>
                <c:pt idx="0">
                  <c:v>34.4</c:v>
                </c:pt>
                <c:pt idx="1">
                  <c:v>36.6</c:v>
                </c:pt>
                <c:pt idx="2">
                  <c:v>41.6</c:v>
                </c:pt>
                <c:pt idx="3">
                  <c:v>33.299999999999997</c:v>
                </c:pt>
              </c:numCache>
            </c:numRef>
          </c:val>
          <c:smooth val="0"/>
          <c:extLst>
            <c:ext xmlns:c16="http://schemas.microsoft.com/office/drawing/2014/chart" uri="{C3380CC4-5D6E-409C-BE32-E72D297353CC}">
              <c16:uniqueId val="{00000004-7DCB-4C2C-97B4-CCA02605BEC1}"/>
            </c:ext>
          </c:extLst>
        </c:ser>
        <c:ser>
          <c:idx val="1"/>
          <c:order val="1"/>
          <c:tx>
            <c:strRef>
              <c:f>Sheet1!$C$1</c:f>
              <c:strCache>
                <c:ptCount val="1"/>
                <c:pt idx="0">
                  <c:v>kvieši</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2010</c:v>
                </c:pt>
                <c:pt idx="1">
                  <c:v>2016</c:v>
                </c:pt>
                <c:pt idx="2">
                  <c:v>2020</c:v>
                </c:pt>
                <c:pt idx="3">
                  <c:v>2023</c:v>
                </c:pt>
              </c:numCache>
            </c:numRef>
          </c:cat>
          <c:val>
            <c:numRef>
              <c:f>Sheet1!$C$2:$C$5</c:f>
              <c:numCache>
                <c:formatCode>#\ ##0.0</c:formatCode>
                <c:ptCount val="4"/>
                <c:pt idx="0" formatCode="General">
                  <c:v>312.89999999999998</c:v>
                </c:pt>
                <c:pt idx="1">
                  <c:v>482.7</c:v>
                </c:pt>
                <c:pt idx="2" formatCode="General">
                  <c:v>498.8</c:v>
                </c:pt>
                <c:pt idx="3" formatCode="General">
                  <c:v>543.1</c:v>
                </c:pt>
              </c:numCache>
            </c:numRef>
          </c:val>
          <c:smooth val="0"/>
          <c:extLst>
            <c:ext xmlns:c16="http://schemas.microsoft.com/office/drawing/2014/chart" uri="{C3380CC4-5D6E-409C-BE32-E72D297353CC}">
              <c16:uniqueId val="{00000005-7DCB-4C2C-97B4-CCA02605BEC1}"/>
            </c:ext>
          </c:extLst>
        </c:ser>
        <c:ser>
          <c:idx val="2"/>
          <c:order val="2"/>
          <c:tx>
            <c:strRef>
              <c:f>Sheet1!$D$1</c:f>
              <c:strCache>
                <c:ptCount val="1"/>
                <c:pt idx="0">
                  <c:v>mieži</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7.7653079157925811E-2"/>
                  <c:y val="2.336316533207629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DCB-4C2C-97B4-CCA02605BEC1}"/>
                </c:ext>
              </c:extLst>
            </c:dLbl>
            <c:dLbl>
              <c:idx val="1"/>
              <c:layout>
                <c:manualLayout>
                  <c:x val="2.5748357645478333E-2"/>
                  <c:y val="2.93792623236190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DCB-4C2C-97B4-CCA02605BEC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2010</c:v>
                </c:pt>
                <c:pt idx="1">
                  <c:v>2016</c:v>
                </c:pt>
                <c:pt idx="2">
                  <c:v>2020</c:v>
                </c:pt>
                <c:pt idx="3">
                  <c:v>2023</c:v>
                </c:pt>
              </c:numCache>
            </c:numRef>
          </c:cat>
          <c:val>
            <c:numRef>
              <c:f>Sheet1!$D$2:$D$5</c:f>
              <c:numCache>
                <c:formatCode>#,##0</c:formatCode>
                <c:ptCount val="4"/>
                <c:pt idx="0" formatCode="General">
                  <c:v>107.4</c:v>
                </c:pt>
                <c:pt idx="1">
                  <c:v>96</c:v>
                </c:pt>
                <c:pt idx="2" formatCode="General">
                  <c:v>84.7</c:v>
                </c:pt>
                <c:pt idx="3" formatCode="General">
                  <c:v>87</c:v>
                </c:pt>
              </c:numCache>
            </c:numRef>
          </c:val>
          <c:smooth val="0"/>
          <c:extLst>
            <c:ext xmlns:c16="http://schemas.microsoft.com/office/drawing/2014/chart" uri="{C3380CC4-5D6E-409C-BE32-E72D297353CC}">
              <c16:uniqueId val="{00000008-7DCB-4C2C-97B4-CCA02605BEC1}"/>
            </c:ext>
          </c:extLst>
        </c:ser>
        <c:ser>
          <c:idx val="3"/>
          <c:order val="3"/>
          <c:tx>
            <c:strRef>
              <c:f>Sheet1!$E$1</c:f>
              <c:strCache>
                <c:ptCount val="1"/>
                <c:pt idx="0">
                  <c:v>rapsis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1.5185887979791434E-2"/>
                  <c:y val="-4.27878924409674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DCB-4C2C-97B4-CCA02605BEC1}"/>
                </c:ext>
              </c:extLst>
            </c:dLbl>
            <c:dLbl>
              <c:idx val="1"/>
              <c:layout>
                <c:manualLayout>
                  <c:x val="-2.9470860676828352E-2"/>
                  <c:y val="-0.1100036743497235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DCB-4C2C-97B4-CCA02605BEC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2010</c:v>
                </c:pt>
                <c:pt idx="1">
                  <c:v>2016</c:v>
                </c:pt>
                <c:pt idx="2">
                  <c:v>2020</c:v>
                </c:pt>
                <c:pt idx="3">
                  <c:v>2023</c:v>
                </c:pt>
              </c:numCache>
            </c:numRef>
          </c:cat>
          <c:val>
            <c:numRef>
              <c:f>Sheet1!$E$2:$E$5</c:f>
              <c:numCache>
                <c:formatCode>#\ ##0.0</c:formatCode>
                <c:ptCount val="4"/>
                <c:pt idx="0" formatCode="General">
                  <c:v>112</c:v>
                </c:pt>
                <c:pt idx="1">
                  <c:v>100.7</c:v>
                </c:pt>
                <c:pt idx="2" formatCode="General">
                  <c:v>145.9</c:v>
                </c:pt>
                <c:pt idx="3" formatCode="General">
                  <c:v>151.4</c:v>
                </c:pt>
              </c:numCache>
            </c:numRef>
          </c:val>
          <c:smooth val="0"/>
          <c:extLst>
            <c:ext xmlns:c16="http://schemas.microsoft.com/office/drawing/2014/chart" uri="{C3380CC4-5D6E-409C-BE32-E72D297353CC}">
              <c16:uniqueId val="{0000000B-7DCB-4C2C-97B4-CCA02605BEC1}"/>
            </c:ext>
          </c:extLst>
        </c:ser>
        <c:ser>
          <c:idx val="4"/>
          <c:order val="4"/>
          <c:tx>
            <c:strRef>
              <c:f>Sheet1!$F$1</c:f>
              <c:strCache>
                <c:ptCount val="1"/>
                <c:pt idx="0">
                  <c:v>kartupeļi</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0"/>
              <c:layout>
                <c:manualLayout>
                  <c:x val="-6.0121503030744657E-2"/>
                  <c:y val="-2.562670298792997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DCB-4C2C-97B4-CCA02605BEC1}"/>
                </c:ext>
              </c:extLst>
            </c:dLbl>
            <c:dLbl>
              <c:idx val="1"/>
              <c:layout>
                <c:manualLayout>
                  <c:x val="-6.9375407021490781E-2"/>
                  <c:y val="2.93792498244567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DCB-4C2C-97B4-CCA02605BEC1}"/>
                </c:ext>
              </c:extLst>
            </c:dLbl>
            <c:dLbl>
              <c:idx val="2"/>
              <c:layout>
                <c:manualLayout>
                  <c:x val="-4.9144059421722168E-2"/>
                  <c:y val="1.19563843026839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DCB-4C2C-97B4-CCA02605BEC1}"/>
                </c:ext>
              </c:extLst>
            </c:dLbl>
            <c:dLbl>
              <c:idx val="3"/>
              <c:layout>
                <c:manualLayout>
                  <c:x val="1.9693418889440439E-2"/>
                  <c:y val="-2.562670298792997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DCB-4C2C-97B4-CCA02605BEC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2010</c:v>
                </c:pt>
                <c:pt idx="1">
                  <c:v>2016</c:v>
                </c:pt>
                <c:pt idx="2">
                  <c:v>2020</c:v>
                </c:pt>
                <c:pt idx="3">
                  <c:v>2023</c:v>
                </c:pt>
              </c:numCache>
            </c:numRef>
          </c:cat>
          <c:val>
            <c:numRef>
              <c:f>Sheet1!$F$2:$F$5</c:f>
              <c:numCache>
                <c:formatCode>General</c:formatCode>
                <c:ptCount val="4"/>
                <c:pt idx="0">
                  <c:v>24.6</c:v>
                </c:pt>
                <c:pt idx="1">
                  <c:v>23.2</c:v>
                </c:pt>
                <c:pt idx="2">
                  <c:v>18</c:v>
                </c:pt>
                <c:pt idx="3">
                  <c:v>12.5</c:v>
                </c:pt>
              </c:numCache>
            </c:numRef>
          </c:val>
          <c:smooth val="0"/>
          <c:extLst>
            <c:ext xmlns:c16="http://schemas.microsoft.com/office/drawing/2014/chart" uri="{C3380CC4-5D6E-409C-BE32-E72D297353CC}">
              <c16:uniqueId val="{00000010-7DCB-4C2C-97B4-CCA02605BEC1}"/>
            </c:ext>
          </c:extLst>
        </c:ser>
        <c:dLbls>
          <c:dLblPos val="t"/>
          <c:showLegendKey val="0"/>
          <c:showVal val="1"/>
          <c:showCatName val="0"/>
          <c:showSerName val="0"/>
          <c:showPercent val="0"/>
          <c:showBubbleSize val="0"/>
        </c:dLbls>
        <c:marker val="1"/>
        <c:smooth val="0"/>
        <c:axId val="1278273807"/>
        <c:axId val="1278274767"/>
      </c:lineChart>
      <c:catAx>
        <c:axId val="1278273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1278274767"/>
        <c:crosses val="autoZero"/>
        <c:auto val="1"/>
        <c:lblAlgn val="ctr"/>
        <c:lblOffset val="100"/>
        <c:noMultiLvlLbl val="0"/>
      </c:catAx>
      <c:valAx>
        <c:axId val="12782747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lv-LV" baseline="0" dirty="0"/>
                  <a:t>Tūkst. ha</a:t>
                </a:r>
                <a:endParaRPr lang="en-GB"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lv-LV"/>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12782738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89333169291339"/>
          <c:y val="2.9480060735503539E-2"/>
          <c:w val="0.85904416830708652"/>
          <c:h val="0.83913889214177462"/>
        </c:manualLayout>
      </c:layout>
      <c:lineChart>
        <c:grouping val="standard"/>
        <c:varyColors val="0"/>
        <c:ser>
          <c:idx val="0"/>
          <c:order val="0"/>
          <c:tx>
            <c:strRef>
              <c:f>Sheet1!$B$1</c:f>
              <c:strCache>
                <c:ptCount val="1"/>
                <c:pt idx="0">
                  <c:v>liellopi</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2"/>
              <c:tx>
                <c:rich>
                  <a:bodyPr/>
                  <a:lstStyle/>
                  <a:p>
                    <a:fld id="{7A2ECD2B-F9E1-42F7-B0E9-FEB4013CE61B}" type="VALUE">
                      <a:rPr lang="en-US" smtClean="0"/>
                      <a:pPr/>
                      <a:t>[VALUE]</a:t>
                    </a:fld>
                    <a:r>
                      <a:rPr lang="en-US" dirty="0"/>
                      <a:t>,0</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6744-4FF7-ADFA-ABADB44BC37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2001</c:v>
                </c:pt>
                <c:pt idx="1">
                  <c:v>2010</c:v>
                </c:pt>
                <c:pt idx="2">
                  <c:v>2020</c:v>
                </c:pt>
                <c:pt idx="3">
                  <c:v>2023</c:v>
                </c:pt>
              </c:strCache>
            </c:strRef>
          </c:cat>
          <c:val>
            <c:numRef>
              <c:f>Sheet1!$B$2:$B$5</c:f>
              <c:numCache>
                <c:formatCode>General</c:formatCode>
                <c:ptCount val="4"/>
                <c:pt idx="0" formatCode="0.0">
                  <c:v>364.8</c:v>
                </c:pt>
                <c:pt idx="1">
                  <c:v>394.3</c:v>
                </c:pt>
                <c:pt idx="2" formatCode="0">
                  <c:v>415.61599999999999</c:v>
                </c:pt>
                <c:pt idx="3">
                  <c:v>393.2</c:v>
                </c:pt>
              </c:numCache>
            </c:numRef>
          </c:val>
          <c:smooth val="0"/>
          <c:extLst>
            <c:ext xmlns:c16="http://schemas.microsoft.com/office/drawing/2014/chart" uri="{C3380CC4-5D6E-409C-BE32-E72D297353CC}">
              <c16:uniqueId val="{00000000-6744-4FF7-ADFA-ABADB44BC372}"/>
            </c:ext>
          </c:extLst>
        </c:ser>
        <c:ser>
          <c:idx val="1"/>
          <c:order val="1"/>
          <c:tx>
            <c:strRef>
              <c:f>Sheet1!$C$1</c:f>
              <c:strCache>
                <c:ptCount val="1"/>
                <c:pt idx="0">
                  <c:v>slaucamās govis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2"/>
              <c:tx>
                <c:rich>
                  <a:bodyPr/>
                  <a:lstStyle/>
                  <a:p>
                    <a:r>
                      <a:rPr lang="en-US" dirty="0"/>
                      <a:t>139,0</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6744-4FF7-ADFA-ABADB44BC37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2001</c:v>
                </c:pt>
                <c:pt idx="1">
                  <c:v>2010</c:v>
                </c:pt>
                <c:pt idx="2">
                  <c:v>2020</c:v>
                </c:pt>
                <c:pt idx="3">
                  <c:v>2023</c:v>
                </c:pt>
              </c:strCache>
            </c:strRef>
          </c:cat>
          <c:val>
            <c:numRef>
              <c:f>Sheet1!$C$2:$C$5</c:f>
              <c:numCache>
                <c:formatCode>General</c:formatCode>
                <c:ptCount val="4"/>
                <c:pt idx="0" formatCode="0.0">
                  <c:v>193.4</c:v>
                </c:pt>
                <c:pt idx="1">
                  <c:v>166.4</c:v>
                </c:pt>
                <c:pt idx="2" formatCode="0">
                  <c:v>139.327</c:v>
                </c:pt>
                <c:pt idx="3">
                  <c:v>125.71</c:v>
                </c:pt>
              </c:numCache>
            </c:numRef>
          </c:val>
          <c:smooth val="0"/>
          <c:extLst>
            <c:ext xmlns:c16="http://schemas.microsoft.com/office/drawing/2014/chart" uri="{C3380CC4-5D6E-409C-BE32-E72D297353CC}">
              <c16:uniqueId val="{00000001-6744-4FF7-ADFA-ABADB44BC372}"/>
            </c:ext>
          </c:extLst>
        </c:ser>
        <c:ser>
          <c:idx val="2"/>
          <c:order val="2"/>
          <c:tx>
            <c:strRef>
              <c:f>Sheet1!$D$1</c:f>
              <c:strCache>
                <c:ptCount val="1"/>
                <c:pt idx="0">
                  <c:v>cūkas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v-LV"/>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2001</c:v>
                </c:pt>
                <c:pt idx="1">
                  <c:v>2010</c:v>
                </c:pt>
                <c:pt idx="2">
                  <c:v>2020</c:v>
                </c:pt>
                <c:pt idx="3">
                  <c:v>2023</c:v>
                </c:pt>
              </c:strCache>
            </c:strRef>
          </c:cat>
          <c:val>
            <c:numRef>
              <c:f>Sheet1!$D$2:$D$5</c:f>
              <c:numCache>
                <c:formatCode>General</c:formatCode>
                <c:ptCount val="4"/>
                <c:pt idx="0" formatCode="0.0">
                  <c:v>368.9</c:v>
                </c:pt>
                <c:pt idx="1">
                  <c:v>383.4</c:v>
                </c:pt>
                <c:pt idx="2" formatCode="0">
                  <c:v>327.06700000000001</c:v>
                </c:pt>
                <c:pt idx="3">
                  <c:v>287.2</c:v>
                </c:pt>
              </c:numCache>
            </c:numRef>
          </c:val>
          <c:smooth val="0"/>
          <c:extLst>
            <c:ext xmlns:c16="http://schemas.microsoft.com/office/drawing/2014/chart" uri="{C3380CC4-5D6E-409C-BE32-E72D297353CC}">
              <c16:uniqueId val="{00000002-6744-4FF7-ADFA-ABADB44BC372}"/>
            </c:ext>
          </c:extLst>
        </c:ser>
        <c:ser>
          <c:idx val="3"/>
          <c:order val="3"/>
          <c:tx>
            <c:strRef>
              <c:f>Sheet1!$E$1</c:f>
              <c:strCache>
                <c:ptCount val="1"/>
                <c:pt idx="0">
                  <c:v>aitas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2"/>
              <c:layout>
                <c:manualLayout>
                  <c:x val="-4.2152251476378071E-2"/>
                  <c:y val="4.2598142332980038E-2"/>
                </c:manualLayout>
              </c:layout>
              <c:tx>
                <c:rich>
                  <a:bodyPr/>
                  <a:lstStyle/>
                  <a:p>
                    <a:fld id="{D8B3FBBA-8F72-4F76-BA99-96FC6DA6E6C6}" type="VALUE">
                      <a:rPr lang="en-US" smtClean="0"/>
                      <a:pPr/>
                      <a:t>[VALUE]</a:t>
                    </a:fld>
                    <a:r>
                      <a:rPr lang="en-US" dirty="0"/>
                      <a:t>,0</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744-4FF7-ADFA-ABADB44BC372}"/>
                </c:ext>
              </c:extLst>
            </c:dLbl>
            <c:dLbl>
              <c:idx val="3"/>
              <c:layout>
                <c:manualLayout>
                  <c:x val="-1.7234375000000114E-2"/>
                  <c:y val="7.86802723110965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744-4FF7-ADFA-ABADB44BC37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2001</c:v>
                </c:pt>
                <c:pt idx="1">
                  <c:v>2010</c:v>
                </c:pt>
                <c:pt idx="2">
                  <c:v>2020</c:v>
                </c:pt>
                <c:pt idx="3">
                  <c:v>2023</c:v>
                </c:pt>
              </c:strCache>
            </c:strRef>
          </c:cat>
          <c:val>
            <c:numRef>
              <c:f>Sheet1!$E$2:$E$5</c:f>
              <c:numCache>
                <c:formatCode>General</c:formatCode>
                <c:ptCount val="4"/>
                <c:pt idx="0" formatCode="0.0">
                  <c:v>37.5</c:v>
                </c:pt>
                <c:pt idx="1">
                  <c:v>84.3</c:v>
                </c:pt>
                <c:pt idx="2" formatCode="0">
                  <c:v>121.164</c:v>
                </c:pt>
                <c:pt idx="3">
                  <c:v>104.5</c:v>
                </c:pt>
              </c:numCache>
            </c:numRef>
          </c:val>
          <c:smooth val="0"/>
          <c:extLst>
            <c:ext xmlns:c16="http://schemas.microsoft.com/office/drawing/2014/chart" uri="{C3380CC4-5D6E-409C-BE32-E72D297353CC}">
              <c16:uniqueId val="{00000003-6744-4FF7-ADFA-ABADB44BC372}"/>
            </c:ext>
          </c:extLst>
        </c:ser>
        <c:ser>
          <c:idx val="4"/>
          <c:order val="4"/>
          <c:tx>
            <c:strRef>
              <c:f>Sheet1!$F$1</c:f>
              <c:strCache>
                <c:ptCount val="1"/>
                <c:pt idx="0">
                  <c:v>kazas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0"/>
              <c:layout>
                <c:manualLayout>
                  <c:x val="-7.4769562007874019E-2"/>
                  <c:y val="-8.671745671393556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744-4FF7-ADFA-ABADB44BC372}"/>
                </c:ext>
              </c:extLst>
            </c:dLbl>
            <c:dLbl>
              <c:idx val="2"/>
              <c:tx>
                <c:rich>
                  <a:bodyPr/>
                  <a:lstStyle/>
                  <a:p>
                    <a:fld id="{8E019A3A-0AC2-44D7-BB3F-3697B1691D0C}" type="VALUE">
                      <a:rPr lang="en-US" smtClean="0"/>
                      <a:pPr/>
                      <a:t>[VALUE]</a:t>
                    </a:fld>
                    <a:r>
                      <a:rPr lang="en-US" dirty="0"/>
                      <a:t>,0</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6744-4FF7-ADFA-ABADB44BC372}"/>
                </c:ext>
              </c:extLst>
            </c:dLbl>
            <c:dLbl>
              <c:idx val="3"/>
              <c:layout>
                <c:manualLayout>
                  <c:x val="5.9328124999999884E-2"/>
                  <c:y val="-5.853938639700326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744-4FF7-ADFA-ABADB44BC37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2001</c:v>
                </c:pt>
                <c:pt idx="1">
                  <c:v>2010</c:v>
                </c:pt>
                <c:pt idx="2">
                  <c:v>2020</c:v>
                </c:pt>
                <c:pt idx="3">
                  <c:v>2023</c:v>
                </c:pt>
              </c:strCache>
            </c:strRef>
          </c:cat>
          <c:val>
            <c:numRef>
              <c:f>Sheet1!$F$2:$F$5</c:f>
              <c:numCache>
                <c:formatCode>0.0</c:formatCode>
                <c:ptCount val="4"/>
                <c:pt idx="0">
                  <c:v>14.5</c:v>
                </c:pt>
                <c:pt idx="1">
                  <c:v>12.462999999999999</c:v>
                </c:pt>
                <c:pt idx="2" formatCode="0">
                  <c:v>13.093999999999999</c:v>
                </c:pt>
                <c:pt idx="3" formatCode="General">
                  <c:v>11.2</c:v>
                </c:pt>
              </c:numCache>
            </c:numRef>
          </c:val>
          <c:smooth val="0"/>
          <c:extLst>
            <c:ext xmlns:c16="http://schemas.microsoft.com/office/drawing/2014/chart" uri="{C3380CC4-5D6E-409C-BE32-E72D297353CC}">
              <c16:uniqueId val="{00000004-6744-4FF7-ADFA-ABADB44BC372}"/>
            </c:ext>
          </c:extLst>
        </c:ser>
        <c:dLbls>
          <c:dLblPos val="b"/>
          <c:showLegendKey val="0"/>
          <c:showVal val="1"/>
          <c:showCatName val="0"/>
          <c:showSerName val="0"/>
          <c:showPercent val="0"/>
          <c:showBubbleSize val="0"/>
        </c:dLbls>
        <c:marker val="1"/>
        <c:smooth val="0"/>
        <c:axId val="1223611039"/>
        <c:axId val="1223623519"/>
      </c:lineChart>
      <c:catAx>
        <c:axId val="122361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1223623519"/>
        <c:crosses val="autoZero"/>
        <c:auto val="1"/>
        <c:lblAlgn val="ctr"/>
        <c:lblOffset val="100"/>
        <c:noMultiLvlLbl val="0"/>
      </c:catAx>
      <c:valAx>
        <c:axId val="12236235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lv-LV"/>
                  <a:t>SKAITS, TŪKST.</a:t>
                </a:r>
                <a:endParaRPr lang="en-GB"/>
              </a:p>
            </c:rich>
          </c:tx>
          <c:layout>
            <c:manualLayout>
              <c:xMode val="edge"/>
              <c:yMode val="edge"/>
              <c:x val="2.3912647637795277E-2"/>
              <c:y val="0.31799292264545403"/>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lv-LV"/>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1223611039"/>
        <c:crosses val="autoZero"/>
        <c:crossBetween val="between"/>
        <c:majorUnit val="1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stacked"/>
        <c:varyColors val="0"/>
        <c:ser>
          <c:idx val="0"/>
          <c:order val="0"/>
          <c:tx>
            <c:strRef>
              <c:f>Platibas_pec_SI!$AD$88</c:f>
              <c:strCache>
                <c:ptCount val="1"/>
                <c:pt idx="0">
                  <c:v>mazās </c:v>
                </c:pt>
              </c:strCache>
            </c:strRef>
          </c:tx>
          <c:spPr>
            <a:solidFill>
              <a:schemeClr val="accent3">
                <a:shade val="65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Platibas_pec_SI!$AE$86:$AR$87</c:f>
              <c:multiLvlStrCache>
                <c:ptCount val="14"/>
                <c:lvl>
                  <c:pt idx="0">
                    <c:v>2020</c:v>
                  </c:pt>
                  <c:pt idx="1">
                    <c:v>2023</c:v>
                  </c:pt>
                  <c:pt idx="2">
                    <c:v>2020</c:v>
                  </c:pt>
                  <c:pt idx="3">
                    <c:v>2023</c:v>
                  </c:pt>
                  <c:pt idx="4">
                    <c:v>2020</c:v>
                  </c:pt>
                  <c:pt idx="5">
                    <c:v>2023</c:v>
                  </c:pt>
                  <c:pt idx="6">
                    <c:v>2020</c:v>
                  </c:pt>
                  <c:pt idx="7">
                    <c:v>2020</c:v>
                  </c:pt>
                  <c:pt idx="8">
                    <c:v>2020</c:v>
                  </c:pt>
                  <c:pt idx="9">
                    <c:v>2023</c:v>
                  </c:pt>
                  <c:pt idx="10">
                    <c:v>2020</c:v>
                  </c:pt>
                  <c:pt idx="11">
                    <c:v>2023</c:v>
                  </c:pt>
                  <c:pt idx="12">
                    <c:v>2020</c:v>
                  </c:pt>
                  <c:pt idx="13">
                    <c:v>2023</c:v>
                  </c:pt>
                </c:lvl>
                <c:lvl>
                  <c:pt idx="0">
                    <c:v>saimniecību skaits</c:v>
                  </c:pt>
                  <c:pt idx="2">
                    <c:v>kopējā SI</c:v>
                  </c:pt>
                  <c:pt idx="4">
                    <c:v>izmantotā LIZ</c:v>
                  </c:pt>
                  <c:pt idx="6">
                    <c:v>aramzeme</c:v>
                  </c:pt>
                  <c:pt idx="8">
                    <c:v>sējumi</c:v>
                  </c:pt>
                  <c:pt idx="10">
                    <c:v>ilggadīgie stādījumi</c:v>
                  </c:pt>
                  <c:pt idx="12">
                    <c:v>pļavas un ganības</c:v>
                  </c:pt>
                </c:lvl>
              </c:multiLvlStrCache>
            </c:multiLvlStrRef>
          </c:cat>
          <c:val>
            <c:numRef>
              <c:f>Platibas_pec_SI!$AE$88:$AR$88</c:f>
              <c:numCache>
                <c:formatCode>General</c:formatCode>
                <c:ptCount val="14"/>
                <c:pt idx="0">
                  <c:v>85.2</c:v>
                </c:pt>
                <c:pt idx="1">
                  <c:v>80.099999999999994</c:v>
                </c:pt>
                <c:pt idx="2" formatCode="0.0">
                  <c:v>10.753155963702566</c:v>
                </c:pt>
                <c:pt idx="3" formatCode="0.0">
                  <c:v>6.4</c:v>
                </c:pt>
                <c:pt idx="4">
                  <c:v>22.7</c:v>
                </c:pt>
                <c:pt idx="5">
                  <c:v>15.6</c:v>
                </c:pt>
                <c:pt idx="6">
                  <c:v>9.1</c:v>
                </c:pt>
                <c:pt idx="7">
                  <c:v>5.4</c:v>
                </c:pt>
                <c:pt idx="8">
                  <c:v>8.9</c:v>
                </c:pt>
                <c:pt idx="9">
                  <c:v>5.2</c:v>
                </c:pt>
                <c:pt idx="10">
                  <c:v>31.9</c:v>
                </c:pt>
                <c:pt idx="11">
                  <c:v>44.5</c:v>
                </c:pt>
                <c:pt idx="12">
                  <c:v>51.4</c:v>
                </c:pt>
                <c:pt idx="13">
                  <c:v>34.5</c:v>
                </c:pt>
              </c:numCache>
            </c:numRef>
          </c:val>
          <c:extLst>
            <c:ext xmlns:c16="http://schemas.microsoft.com/office/drawing/2014/chart" uri="{C3380CC4-5D6E-409C-BE32-E72D297353CC}">
              <c16:uniqueId val="{00000000-6253-4FD1-92E7-734609C31FE6}"/>
            </c:ext>
          </c:extLst>
        </c:ser>
        <c:ser>
          <c:idx val="1"/>
          <c:order val="1"/>
          <c:tx>
            <c:strRef>
              <c:f>Platibas_pec_SI!$AD$89</c:f>
              <c:strCache>
                <c:ptCount val="1"/>
                <c:pt idx="0">
                  <c:v>vidējās</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Platibas_pec_SI!$AE$86:$AR$87</c:f>
              <c:multiLvlStrCache>
                <c:ptCount val="14"/>
                <c:lvl>
                  <c:pt idx="0">
                    <c:v>2020</c:v>
                  </c:pt>
                  <c:pt idx="1">
                    <c:v>2023</c:v>
                  </c:pt>
                  <c:pt idx="2">
                    <c:v>2020</c:v>
                  </c:pt>
                  <c:pt idx="3">
                    <c:v>2023</c:v>
                  </c:pt>
                  <c:pt idx="4">
                    <c:v>2020</c:v>
                  </c:pt>
                  <c:pt idx="5">
                    <c:v>2023</c:v>
                  </c:pt>
                  <c:pt idx="6">
                    <c:v>2020</c:v>
                  </c:pt>
                  <c:pt idx="7">
                    <c:v>2020</c:v>
                  </c:pt>
                  <c:pt idx="8">
                    <c:v>2020</c:v>
                  </c:pt>
                  <c:pt idx="9">
                    <c:v>2023</c:v>
                  </c:pt>
                  <c:pt idx="10">
                    <c:v>2020</c:v>
                  </c:pt>
                  <c:pt idx="11">
                    <c:v>2023</c:v>
                  </c:pt>
                  <c:pt idx="12">
                    <c:v>2020</c:v>
                  </c:pt>
                  <c:pt idx="13">
                    <c:v>2023</c:v>
                  </c:pt>
                </c:lvl>
                <c:lvl>
                  <c:pt idx="0">
                    <c:v>saimniecību skaits</c:v>
                  </c:pt>
                  <c:pt idx="2">
                    <c:v>kopējā SI</c:v>
                  </c:pt>
                  <c:pt idx="4">
                    <c:v>izmantotā LIZ</c:v>
                  </c:pt>
                  <c:pt idx="6">
                    <c:v>aramzeme</c:v>
                  </c:pt>
                  <c:pt idx="8">
                    <c:v>sējumi</c:v>
                  </c:pt>
                  <c:pt idx="10">
                    <c:v>ilggadīgie stādījumi</c:v>
                  </c:pt>
                  <c:pt idx="12">
                    <c:v>pļavas un ganības</c:v>
                  </c:pt>
                </c:lvl>
              </c:multiLvlStrCache>
            </c:multiLvlStrRef>
          </c:cat>
          <c:val>
            <c:numRef>
              <c:f>Platibas_pec_SI!$AE$89:$AR$89</c:f>
              <c:numCache>
                <c:formatCode>General</c:formatCode>
                <c:ptCount val="14"/>
                <c:pt idx="0">
                  <c:v>11.5</c:v>
                </c:pt>
                <c:pt idx="1">
                  <c:v>14.6</c:v>
                </c:pt>
                <c:pt idx="2" formatCode="0.0">
                  <c:v>22.419608488435962</c:v>
                </c:pt>
                <c:pt idx="3" formatCode="0.0">
                  <c:v>18.100000000000001</c:v>
                </c:pt>
                <c:pt idx="4">
                  <c:v>26.3</c:v>
                </c:pt>
                <c:pt idx="5">
                  <c:v>23.3</c:v>
                </c:pt>
                <c:pt idx="6">
                  <c:v>23.2</c:v>
                </c:pt>
                <c:pt idx="7">
                  <c:v>17.3</c:v>
                </c:pt>
                <c:pt idx="8">
                  <c:v>22.8</c:v>
                </c:pt>
                <c:pt idx="9">
                  <c:v>16.899999999999999</c:v>
                </c:pt>
                <c:pt idx="10">
                  <c:v>40.9</c:v>
                </c:pt>
                <c:pt idx="11">
                  <c:v>39.4</c:v>
                </c:pt>
                <c:pt idx="12">
                  <c:v>32.700000000000003</c:v>
                </c:pt>
                <c:pt idx="13">
                  <c:v>39</c:v>
                </c:pt>
              </c:numCache>
            </c:numRef>
          </c:val>
          <c:extLst>
            <c:ext xmlns:c16="http://schemas.microsoft.com/office/drawing/2014/chart" uri="{C3380CC4-5D6E-409C-BE32-E72D297353CC}">
              <c16:uniqueId val="{00000001-6253-4FD1-92E7-734609C31FE6}"/>
            </c:ext>
          </c:extLst>
        </c:ser>
        <c:ser>
          <c:idx val="2"/>
          <c:order val="2"/>
          <c:tx>
            <c:strRef>
              <c:f>Platibas_pec_SI!$AD$90</c:f>
              <c:strCache>
                <c:ptCount val="1"/>
                <c:pt idx="0">
                  <c:v>lielās</c:v>
                </c:pt>
              </c:strCache>
            </c:strRef>
          </c:tx>
          <c:spPr>
            <a:solidFill>
              <a:schemeClr val="accent3">
                <a:tint val="65000"/>
              </a:schemeClr>
            </a:solidFill>
            <a:ln>
              <a:noFill/>
            </a:ln>
            <a:effectLst/>
          </c:spPr>
          <c:invertIfNegative val="0"/>
          <c:dLbls>
            <c:numFmt formatCode="#,##0" sourceLinked="0"/>
            <c:spPr>
              <a:noFill/>
              <a:ln>
                <a:noFill/>
              </a:ln>
              <a:effectLst/>
            </c:spPr>
            <c:txPr>
              <a:bodyPr rot="0" spcFirstLastPara="1" vertOverflow="clip" horzOverflow="clip" vert="horz" wrap="square" lIns="36576" tIns="18288" rIns="36576" bIns="18288" anchor="ctr" anchorCtr="1">
                <a:spAutoFit/>
              </a:bodyPr>
              <a:lstStyle/>
              <a:p>
                <a:pPr>
                  <a:defRPr sz="1000" b="0" i="0" u="none" strike="noStrike" kern="1200" baseline="0">
                    <a:solidFill>
                      <a:schemeClr val="dk1">
                        <a:lumMod val="65000"/>
                        <a:lumOff val="35000"/>
                      </a:schemeClr>
                    </a:solidFill>
                    <a:latin typeface="Verdana" panose="020B0604030504040204" pitchFamily="34" charset="0"/>
                    <a:ea typeface="Verdana" panose="020B0604030504040204" pitchFamily="34" charset="0"/>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multiLvlStrRef>
              <c:f>Platibas_pec_SI!$AE$86:$AR$87</c:f>
              <c:multiLvlStrCache>
                <c:ptCount val="14"/>
                <c:lvl>
                  <c:pt idx="0">
                    <c:v>2020</c:v>
                  </c:pt>
                  <c:pt idx="1">
                    <c:v>2023</c:v>
                  </c:pt>
                  <c:pt idx="2">
                    <c:v>2020</c:v>
                  </c:pt>
                  <c:pt idx="3">
                    <c:v>2023</c:v>
                  </c:pt>
                  <c:pt idx="4">
                    <c:v>2020</c:v>
                  </c:pt>
                  <c:pt idx="5">
                    <c:v>2023</c:v>
                  </c:pt>
                  <c:pt idx="6">
                    <c:v>2020</c:v>
                  </c:pt>
                  <c:pt idx="7">
                    <c:v>2020</c:v>
                  </c:pt>
                  <c:pt idx="8">
                    <c:v>2020</c:v>
                  </c:pt>
                  <c:pt idx="9">
                    <c:v>2023</c:v>
                  </c:pt>
                  <c:pt idx="10">
                    <c:v>2020</c:v>
                  </c:pt>
                  <c:pt idx="11">
                    <c:v>2023</c:v>
                  </c:pt>
                  <c:pt idx="12">
                    <c:v>2020</c:v>
                  </c:pt>
                  <c:pt idx="13">
                    <c:v>2023</c:v>
                  </c:pt>
                </c:lvl>
                <c:lvl>
                  <c:pt idx="0">
                    <c:v>saimniecību skaits</c:v>
                  </c:pt>
                  <c:pt idx="2">
                    <c:v>kopējā SI</c:v>
                  </c:pt>
                  <c:pt idx="4">
                    <c:v>izmantotā LIZ</c:v>
                  </c:pt>
                  <c:pt idx="6">
                    <c:v>aramzeme</c:v>
                  </c:pt>
                  <c:pt idx="8">
                    <c:v>sējumi</c:v>
                  </c:pt>
                  <c:pt idx="10">
                    <c:v>ilggadīgie stādījumi</c:v>
                  </c:pt>
                  <c:pt idx="12">
                    <c:v>pļavas un ganības</c:v>
                  </c:pt>
                </c:lvl>
              </c:multiLvlStrCache>
            </c:multiLvlStrRef>
          </c:cat>
          <c:val>
            <c:numRef>
              <c:f>Platibas_pec_SI!$AE$90:$AR$90</c:f>
              <c:numCache>
                <c:formatCode>General</c:formatCode>
                <c:ptCount val="14"/>
                <c:pt idx="0">
                  <c:v>3.3</c:v>
                </c:pt>
                <c:pt idx="1">
                  <c:v>5.3</c:v>
                </c:pt>
                <c:pt idx="2" formatCode="0.0">
                  <c:v>66.827235547861477</c:v>
                </c:pt>
                <c:pt idx="3" formatCode="0.0">
                  <c:v>75.5</c:v>
                </c:pt>
                <c:pt idx="4" formatCode="0.0">
                  <c:v>51</c:v>
                </c:pt>
                <c:pt idx="5" formatCode="0.0">
                  <c:v>61</c:v>
                </c:pt>
                <c:pt idx="6">
                  <c:v>67.7</c:v>
                </c:pt>
                <c:pt idx="7">
                  <c:v>77.3</c:v>
                </c:pt>
                <c:pt idx="8">
                  <c:v>68.2</c:v>
                </c:pt>
                <c:pt idx="9">
                  <c:v>77.900000000000006</c:v>
                </c:pt>
                <c:pt idx="10">
                  <c:v>27.3</c:v>
                </c:pt>
                <c:pt idx="11">
                  <c:v>16.100000000000001</c:v>
                </c:pt>
                <c:pt idx="12">
                  <c:v>15.9</c:v>
                </c:pt>
                <c:pt idx="13">
                  <c:v>26.5</c:v>
                </c:pt>
              </c:numCache>
            </c:numRef>
          </c:val>
          <c:extLst>
            <c:ext xmlns:c16="http://schemas.microsoft.com/office/drawing/2014/chart" uri="{C3380CC4-5D6E-409C-BE32-E72D297353CC}">
              <c16:uniqueId val="{00000002-6253-4FD1-92E7-734609C31FE6}"/>
            </c:ext>
          </c:extLst>
        </c:ser>
        <c:dLbls>
          <c:dLblPos val="ctr"/>
          <c:showLegendKey val="0"/>
          <c:showVal val="1"/>
          <c:showCatName val="0"/>
          <c:showSerName val="0"/>
          <c:showPercent val="0"/>
          <c:showBubbleSize val="0"/>
        </c:dLbls>
        <c:gapWidth val="150"/>
        <c:overlap val="100"/>
        <c:axId val="483564528"/>
        <c:axId val="213994688"/>
      </c:barChart>
      <c:catAx>
        <c:axId val="483564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crossAx val="213994688"/>
        <c:crosses val="autoZero"/>
        <c:auto val="1"/>
        <c:lblAlgn val="ctr"/>
        <c:lblOffset val="100"/>
        <c:noMultiLvlLbl val="0"/>
      </c:catAx>
      <c:valAx>
        <c:axId val="213994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crossAx val="483564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Verdana" panose="020B0604030504040204" pitchFamily="34" charset="0"/>
          <a:ea typeface="Verdana" panose="020B0604030504040204" pitchFamily="34" charset="0"/>
        </a:defRPr>
      </a:pPr>
      <a:endParaRPr lang="lv-LV"/>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068627135893727"/>
          <c:y val="6.7096856429366449E-3"/>
          <c:w val="0.69354523541700142"/>
          <c:h val="0.86857999787430262"/>
        </c:manualLayout>
      </c:layout>
      <c:barChart>
        <c:barDir val="bar"/>
        <c:grouping val="clustered"/>
        <c:varyColors val="0"/>
        <c:ser>
          <c:idx val="0"/>
          <c:order val="0"/>
          <c:tx>
            <c:strRef>
              <c:f>Lapa1!$B$1</c:f>
              <c:strCache>
                <c:ptCount val="1"/>
                <c:pt idx="0">
                  <c:v>2010</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Lapa1!$A$2:$A$6</c:f>
              <c:strCache>
                <c:ptCount val="5"/>
                <c:pt idx="0">
                  <c:v>Lauksaimniecībā pastāvīgi
nodarbināto skaits</c:v>
                </c:pt>
                <c:pt idx="1">
                  <c:v>Lauksaimniecības dzīvnieku skaits,
nosacītās lauksaimniecības dzīvnieku vienības</c:v>
                </c:pt>
                <c:pt idx="2">
                  <c:v>Aramzeme, ha</c:v>
                </c:pt>
                <c:pt idx="3">
                  <c:v>Izmantotā LIZ, ha</c:v>
                </c:pt>
                <c:pt idx="4">
                  <c:v>Saimniecības kopplatība, ha</c:v>
                </c:pt>
              </c:strCache>
            </c:strRef>
          </c:cat>
          <c:val>
            <c:numRef>
              <c:f>Lapa1!$B$2:$B$6</c:f>
              <c:numCache>
                <c:formatCode>General</c:formatCode>
                <c:ptCount val="5"/>
                <c:pt idx="0">
                  <c:v>2.2000000000000002</c:v>
                </c:pt>
                <c:pt idx="1">
                  <c:v>5.7</c:v>
                </c:pt>
                <c:pt idx="2">
                  <c:v>20.100000000000001</c:v>
                </c:pt>
                <c:pt idx="3">
                  <c:v>13.4</c:v>
                </c:pt>
                <c:pt idx="4">
                  <c:v>21.5</c:v>
                </c:pt>
              </c:numCache>
            </c:numRef>
          </c:val>
          <c:extLst>
            <c:ext xmlns:c16="http://schemas.microsoft.com/office/drawing/2014/chart" uri="{C3380CC4-5D6E-409C-BE32-E72D297353CC}">
              <c16:uniqueId val="{00000000-2944-4658-AB83-2B024A7924C5}"/>
            </c:ext>
          </c:extLst>
        </c:ser>
        <c:ser>
          <c:idx val="1"/>
          <c:order val="1"/>
          <c:tx>
            <c:strRef>
              <c:f>Lapa1!$C$1</c:f>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Lapa1!$A$2:$A$6</c:f>
              <c:strCache>
                <c:ptCount val="5"/>
                <c:pt idx="0">
                  <c:v>Lauksaimniecībā pastāvīgi
nodarbināto skaits</c:v>
                </c:pt>
                <c:pt idx="1">
                  <c:v>Lauksaimniecības dzīvnieku skaits,
nosacītās lauksaimniecības dzīvnieku vienības</c:v>
                </c:pt>
                <c:pt idx="2">
                  <c:v>Aramzeme, ha</c:v>
                </c:pt>
                <c:pt idx="3">
                  <c:v>Izmantotā LIZ, ha</c:v>
                </c:pt>
                <c:pt idx="4">
                  <c:v>Saimniecības kopplatība, ha</c:v>
                </c:pt>
              </c:strCache>
            </c:strRef>
          </c:cat>
          <c:val>
            <c:numRef>
              <c:f>Lapa1!$C$2:$C$6</c:f>
              <c:numCache>
                <c:formatCode>0.0</c:formatCode>
                <c:ptCount val="5"/>
                <c:pt idx="0">
                  <c:v>2.2999999999999998</c:v>
                </c:pt>
                <c:pt idx="1">
                  <c:v>6.9</c:v>
                </c:pt>
                <c:pt idx="2">
                  <c:v>19.3</c:v>
                </c:pt>
                <c:pt idx="3">
                  <c:v>28.53913043478261</c:v>
                </c:pt>
                <c:pt idx="4">
                  <c:v>41.017391304347797</c:v>
                </c:pt>
              </c:numCache>
            </c:numRef>
          </c:val>
          <c:extLst>
            <c:ext xmlns:c16="http://schemas.microsoft.com/office/drawing/2014/chart" uri="{C3380CC4-5D6E-409C-BE32-E72D297353CC}">
              <c16:uniqueId val="{00000001-2944-4658-AB83-2B024A7924C5}"/>
            </c:ext>
          </c:extLst>
        </c:ser>
        <c:ser>
          <c:idx val="2"/>
          <c:order val="2"/>
          <c:tx>
            <c:strRef>
              <c:f>Lapa1!$D$1</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Lapa1!$A$2:$A$6</c:f>
              <c:strCache>
                <c:ptCount val="5"/>
                <c:pt idx="0">
                  <c:v>Lauksaimniecībā pastāvīgi
nodarbināto skaits</c:v>
                </c:pt>
                <c:pt idx="1">
                  <c:v>Lauksaimniecības dzīvnieku skaits,
nosacītās lauksaimniecības dzīvnieku vienības</c:v>
                </c:pt>
                <c:pt idx="2">
                  <c:v>Aramzeme, ha</c:v>
                </c:pt>
                <c:pt idx="3">
                  <c:v>Izmantotā LIZ, ha</c:v>
                </c:pt>
                <c:pt idx="4">
                  <c:v>Saimniecības kopplatība, ha</c:v>
                </c:pt>
              </c:strCache>
            </c:strRef>
          </c:cat>
          <c:val>
            <c:numRef>
              <c:f>Lapa1!$D$2:$D$6</c:f>
              <c:numCache>
                <c:formatCode>General</c:formatCode>
                <c:ptCount val="5"/>
                <c:pt idx="0">
                  <c:v>2.5</c:v>
                </c:pt>
                <c:pt idx="1">
                  <c:v>7.7</c:v>
                </c:pt>
                <c:pt idx="2">
                  <c:v>23.6</c:v>
                </c:pt>
                <c:pt idx="3">
                  <c:v>34.299999999999997</c:v>
                </c:pt>
                <c:pt idx="4">
                  <c:v>46.7</c:v>
                </c:pt>
              </c:numCache>
            </c:numRef>
          </c:val>
          <c:extLst>
            <c:ext xmlns:c16="http://schemas.microsoft.com/office/drawing/2014/chart" uri="{C3380CC4-5D6E-409C-BE32-E72D297353CC}">
              <c16:uniqueId val="{00000000-504F-45C9-8681-F5E9B0935309}"/>
            </c:ext>
          </c:extLst>
        </c:ser>
        <c:dLbls>
          <c:dLblPos val="outEnd"/>
          <c:showLegendKey val="0"/>
          <c:showVal val="1"/>
          <c:showCatName val="0"/>
          <c:showSerName val="0"/>
          <c:showPercent val="0"/>
          <c:showBubbleSize val="0"/>
        </c:dLbls>
        <c:gapWidth val="182"/>
        <c:axId val="293940000"/>
        <c:axId val="1932018224"/>
      </c:barChart>
      <c:catAx>
        <c:axId val="2939400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crossAx val="1932018224"/>
        <c:crosses val="autoZero"/>
        <c:auto val="1"/>
        <c:lblAlgn val="ctr"/>
        <c:lblOffset val="100"/>
        <c:noMultiLvlLbl val="0"/>
      </c:catAx>
      <c:valAx>
        <c:axId val="1932018224"/>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93940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Verdana" panose="020B0604030504040204" pitchFamily="34" charset="0"/>
          <a:ea typeface="Verdana" panose="020B0604030504040204" pitchFamily="34" charset="0"/>
        </a:defRPr>
      </a:pPr>
      <a:endParaRPr lang="lv-LV"/>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04820235707537"/>
          <c:y val="2.5013392997825606E-2"/>
          <c:w val="0.71433294103996414"/>
          <c:h val="0.85677012459068991"/>
        </c:manualLayout>
      </c:layout>
      <c:barChart>
        <c:barDir val="bar"/>
        <c:grouping val="percentStacked"/>
        <c:varyColors val="0"/>
        <c:ser>
          <c:idx val="0"/>
          <c:order val="0"/>
          <c:tx>
            <c:strRef>
              <c:f>Lapa1!$B$1</c:f>
              <c:strCache>
                <c:ptCount val="1"/>
                <c:pt idx="0">
                  <c:v>Bioloģiskās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Lapa1!$A$2:$A$19</c:f>
              <c:strCache>
                <c:ptCount val="18"/>
                <c:pt idx="0">
                  <c:v>2023</c:v>
                </c:pt>
                <c:pt idx="1">
                  <c:v>2020</c:v>
                </c:pt>
                <c:pt idx="2">
                  <c:v>Augļu dārzi un ogulāji, 2016</c:v>
                </c:pt>
                <c:pt idx="3">
                  <c:v>2023</c:v>
                </c:pt>
                <c:pt idx="4">
                  <c:v>2020</c:v>
                </c:pt>
                <c:pt idx="5">
                  <c:v>Pākšaugi, 2016</c:v>
                </c:pt>
                <c:pt idx="6">
                  <c:v>2023</c:v>
                </c:pt>
                <c:pt idx="7">
                  <c:v>2020</c:v>
                </c:pt>
                <c:pt idx="8">
                  <c:v>Aramzeme, 2016</c:v>
                </c:pt>
                <c:pt idx="9">
                  <c:v>2023</c:v>
                </c:pt>
                <c:pt idx="10">
                  <c:v>2020</c:v>
                </c:pt>
                <c:pt idx="11">
                  <c:v>Graudaugi, 2016</c:v>
                </c:pt>
                <c:pt idx="12">
                  <c:v>2023</c:v>
                </c:pt>
                <c:pt idx="13">
                  <c:v>2020</c:v>
                </c:pt>
                <c:pt idx="14">
                  <c:v>Kartupeļi, 2016</c:v>
                </c:pt>
                <c:pt idx="15">
                  <c:v>2023</c:v>
                </c:pt>
                <c:pt idx="16">
                  <c:v>2020</c:v>
                </c:pt>
                <c:pt idx="17">
                  <c:v>Atklātā lauka dārzeņi, 2016</c:v>
                </c:pt>
              </c:strCache>
            </c:strRef>
          </c:cat>
          <c:val>
            <c:numRef>
              <c:f>Lapa1!$B$2:$B$19</c:f>
              <c:numCache>
                <c:formatCode>General</c:formatCode>
                <c:ptCount val="18"/>
                <c:pt idx="0">
                  <c:v>39.700000000000003</c:v>
                </c:pt>
                <c:pt idx="1">
                  <c:v>37.4</c:v>
                </c:pt>
                <c:pt idx="2">
                  <c:v>26.8</c:v>
                </c:pt>
                <c:pt idx="3">
                  <c:v>11.9</c:v>
                </c:pt>
                <c:pt idx="4">
                  <c:v>14</c:v>
                </c:pt>
                <c:pt idx="5">
                  <c:v>10.1</c:v>
                </c:pt>
                <c:pt idx="6">
                  <c:v>9.6999999999999993</c:v>
                </c:pt>
                <c:pt idx="7">
                  <c:v>10.7</c:v>
                </c:pt>
                <c:pt idx="8">
                  <c:v>10.7</c:v>
                </c:pt>
                <c:pt idx="9">
                  <c:v>8.8000000000000007</c:v>
                </c:pt>
                <c:pt idx="10">
                  <c:v>8.4</c:v>
                </c:pt>
                <c:pt idx="11">
                  <c:v>7.1</c:v>
                </c:pt>
                <c:pt idx="12">
                  <c:v>8.4</c:v>
                </c:pt>
                <c:pt idx="13">
                  <c:v>8.4</c:v>
                </c:pt>
                <c:pt idx="14">
                  <c:v>5.4</c:v>
                </c:pt>
                <c:pt idx="15">
                  <c:v>7.9</c:v>
                </c:pt>
                <c:pt idx="16">
                  <c:v>6.6</c:v>
                </c:pt>
                <c:pt idx="17">
                  <c:v>4.0999999999999996</c:v>
                </c:pt>
              </c:numCache>
            </c:numRef>
          </c:val>
          <c:extLst>
            <c:ext xmlns:c16="http://schemas.microsoft.com/office/drawing/2014/chart" uri="{C3380CC4-5D6E-409C-BE32-E72D297353CC}">
              <c16:uniqueId val="{00000000-8B14-4B7D-B24E-D7032A299E13}"/>
            </c:ext>
          </c:extLst>
        </c:ser>
        <c:ser>
          <c:idx val="1"/>
          <c:order val="1"/>
          <c:tx>
            <c:strRef>
              <c:f>Lapa1!$C$1</c:f>
              <c:strCache>
                <c:ptCount val="1"/>
                <c:pt idx="0">
                  <c:v>pārējās</c:v>
                </c:pt>
              </c:strCache>
            </c:strRef>
          </c:tx>
          <c:spPr>
            <a:solidFill>
              <a:schemeClr val="accent3">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Lapa1!$A$2:$A$19</c:f>
              <c:strCache>
                <c:ptCount val="18"/>
                <c:pt idx="0">
                  <c:v>2023</c:v>
                </c:pt>
                <c:pt idx="1">
                  <c:v>2020</c:v>
                </c:pt>
                <c:pt idx="2">
                  <c:v>Augļu dārzi un ogulāji, 2016</c:v>
                </c:pt>
                <c:pt idx="3">
                  <c:v>2023</c:v>
                </c:pt>
                <c:pt idx="4">
                  <c:v>2020</c:v>
                </c:pt>
                <c:pt idx="5">
                  <c:v>Pākšaugi, 2016</c:v>
                </c:pt>
                <c:pt idx="6">
                  <c:v>2023</c:v>
                </c:pt>
                <c:pt idx="7">
                  <c:v>2020</c:v>
                </c:pt>
                <c:pt idx="8">
                  <c:v>Aramzeme, 2016</c:v>
                </c:pt>
                <c:pt idx="9">
                  <c:v>2023</c:v>
                </c:pt>
                <c:pt idx="10">
                  <c:v>2020</c:v>
                </c:pt>
                <c:pt idx="11">
                  <c:v>Graudaugi, 2016</c:v>
                </c:pt>
                <c:pt idx="12">
                  <c:v>2023</c:v>
                </c:pt>
                <c:pt idx="13">
                  <c:v>2020</c:v>
                </c:pt>
                <c:pt idx="14">
                  <c:v>Kartupeļi, 2016</c:v>
                </c:pt>
                <c:pt idx="15">
                  <c:v>2023</c:v>
                </c:pt>
                <c:pt idx="16">
                  <c:v>2020</c:v>
                </c:pt>
                <c:pt idx="17">
                  <c:v>Atklātā lauka dārzeņi, 2016</c:v>
                </c:pt>
              </c:strCache>
            </c:strRef>
          </c:cat>
          <c:val>
            <c:numRef>
              <c:f>Lapa1!$C$2:$C$19</c:f>
              <c:numCache>
                <c:formatCode>General</c:formatCode>
                <c:ptCount val="18"/>
                <c:pt idx="0">
                  <c:v>60.3</c:v>
                </c:pt>
                <c:pt idx="1">
                  <c:v>62.6</c:v>
                </c:pt>
                <c:pt idx="2">
                  <c:v>73.2</c:v>
                </c:pt>
                <c:pt idx="3">
                  <c:v>88.1</c:v>
                </c:pt>
                <c:pt idx="4">
                  <c:v>86</c:v>
                </c:pt>
                <c:pt idx="5">
                  <c:v>89.9</c:v>
                </c:pt>
                <c:pt idx="6">
                  <c:v>90.3</c:v>
                </c:pt>
                <c:pt idx="7">
                  <c:v>89.3</c:v>
                </c:pt>
                <c:pt idx="8">
                  <c:v>89.3</c:v>
                </c:pt>
                <c:pt idx="9">
                  <c:v>91.2</c:v>
                </c:pt>
                <c:pt idx="10">
                  <c:v>91.6</c:v>
                </c:pt>
                <c:pt idx="11">
                  <c:v>92.9</c:v>
                </c:pt>
                <c:pt idx="12">
                  <c:v>91.6</c:v>
                </c:pt>
                <c:pt idx="13">
                  <c:v>91.6</c:v>
                </c:pt>
                <c:pt idx="14">
                  <c:v>94.6</c:v>
                </c:pt>
                <c:pt idx="15">
                  <c:v>92.1</c:v>
                </c:pt>
                <c:pt idx="16">
                  <c:v>93.4</c:v>
                </c:pt>
                <c:pt idx="17">
                  <c:v>95.9</c:v>
                </c:pt>
              </c:numCache>
            </c:numRef>
          </c:val>
          <c:extLst>
            <c:ext xmlns:c16="http://schemas.microsoft.com/office/drawing/2014/chart" uri="{C3380CC4-5D6E-409C-BE32-E72D297353CC}">
              <c16:uniqueId val="{00000001-8B14-4B7D-B24E-D7032A299E13}"/>
            </c:ext>
          </c:extLst>
        </c:ser>
        <c:dLbls>
          <c:dLblPos val="ctr"/>
          <c:showLegendKey val="0"/>
          <c:showVal val="1"/>
          <c:showCatName val="0"/>
          <c:showSerName val="0"/>
          <c:showPercent val="0"/>
          <c:showBubbleSize val="0"/>
        </c:dLbls>
        <c:gapWidth val="150"/>
        <c:overlap val="100"/>
        <c:axId val="1666238479"/>
        <c:axId val="1491490703"/>
      </c:barChart>
      <c:catAx>
        <c:axId val="166623847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crossAx val="1491490703"/>
        <c:crosses val="autoZero"/>
        <c:auto val="1"/>
        <c:lblAlgn val="ctr"/>
        <c:lblOffset val="100"/>
        <c:noMultiLvlLbl val="0"/>
      </c:catAx>
      <c:valAx>
        <c:axId val="149149070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1666238479"/>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38428708132338"/>
          <c:y val="4.8965056754952149E-2"/>
          <c:w val="0.70716745529488367"/>
          <c:h val="0.88845926352903137"/>
        </c:manualLayout>
      </c:layout>
      <c:barChart>
        <c:barDir val="bar"/>
        <c:grouping val="percentStacked"/>
        <c:varyColors val="0"/>
        <c:ser>
          <c:idx val="0"/>
          <c:order val="0"/>
          <c:tx>
            <c:strRef>
              <c:f>Lapa1!$B$1</c:f>
              <c:strCache>
                <c:ptCount val="1"/>
                <c:pt idx="0">
                  <c:v>bioloģiski audzēti</c:v>
                </c:pt>
              </c:strCache>
            </c:strRef>
          </c:tx>
          <c:spPr>
            <a:solidFill>
              <a:schemeClr val="accent2">
                <a:lumMod val="75000"/>
              </a:schemeClr>
            </a:solidFill>
            <a:ln>
              <a:noFill/>
            </a:ln>
            <a:effectLst/>
          </c:spPr>
          <c:invertIfNegative val="0"/>
          <c:dLbls>
            <c:dLbl>
              <c:idx val="8"/>
              <c:layout>
                <c:manualLayout>
                  <c:x val="2.707075656298871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36E-46C3-BFAB-B31AC05AE679}"/>
                </c:ext>
              </c:extLst>
            </c:dLbl>
            <c:dLbl>
              <c:idx val="9"/>
              <c:layout>
                <c:manualLayout>
                  <c:x val="2.887547366718802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36E-46C3-BFAB-B31AC05AE679}"/>
                </c:ext>
              </c:extLst>
            </c:dLbl>
            <c:dLbl>
              <c:idx val="10"/>
              <c:layout>
                <c:manualLayout>
                  <c:x val="3.2484907875586465E-2"/>
                  <c:y val="0"/>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36E-46C3-BFAB-B31AC05AE679}"/>
                </c:ext>
              </c:extLst>
            </c:dLbl>
            <c:dLbl>
              <c:idx val="11"/>
              <c:layout>
                <c:manualLayout>
                  <c:x val="3.0680190771387249E-2"/>
                  <c:y val="0"/>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36E-46C3-BFAB-B31AC05AE679}"/>
                </c:ext>
              </c:extLst>
            </c:dLbl>
            <c:dLbl>
              <c:idx val="12"/>
              <c:layout>
                <c:manualLayout>
                  <c:x val="2.8875473667188029E-2"/>
                  <c:y val="0"/>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E-46C3-BFAB-B31AC05AE679}"/>
                </c:ext>
              </c:extLst>
            </c:dLbl>
            <c:dLbl>
              <c:idx val="13"/>
              <c:layout>
                <c:manualLayout>
                  <c:x val="2.7070756562988747E-2"/>
                  <c:y val="0"/>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E-46C3-BFAB-B31AC05AE679}"/>
                </c:ext>
              </c:extLst>
            </c:dLbl>
            <c:dLbl>
              <c:idx val="14"/>
              <c:layout>
                <c:manualLayout>
                  <c:x val="4.511792760498122E-2"/>
                  <c:y val="1.0042146890499426E-7"/>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dLblPos val="ctr"/>
              <c:showLegendKey val="0"/>
              <c:showVal val="1"/>
              <c:showCatName val="0"/>
              <c:showSerName val="0"/>
              <c:showPercent val="0"/>
              <c:showBubbleSize val="0"/>
              <c:extLst>
                <c:ext xmlns:c15="http://schemas.microsoft.com/office/drawing/2012/chart" uri="{CE6537A1-D6FC-4f65-9D91-7224C49458BB}">
                  <c15:layout>
                    <c:manualLayout>
                      <c:w val="5.5882994079675279E-2"/>
                      <c:h val="4.5313380256938367E-2"/>
                    </c:manualLayout>
                  </c15:layout>
                </c:ext>
                <c:ext xmlns:c16="http://schemas.microsoft.com/office/drawing/2014/chart" uri="{C3380CC4-5D6E-409C-BE32-E72D297353CC}">
                  <c16:uniqueId val="{00000000-08AA-4B6C-A570-DD4A43C23F3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lumMod val="95000"/>
                      </a:schemeClr>
                    </a:solidFill>
                    <a:latin typeface="Verdana" panose="020B0604030504040204" pitchFamily="34" charset="0"/>
                    <a:ea typeface="Verdana" panose="020B0604030504040204" pitchFamily="34" charset="0"/>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Lapa1!$A$2:$A$16</c:f>
              <c:strCache>
                <c:ptCount val="15"/>
                <c:pt idx="0">
                  <c:v>2023</c:v>
                </c:pt>
                <c:pt idx="1">
                  <c:v>2020</c:v>
                </c:pt>
                <c:pt idx="2">
                  <c:v>Aitas, 2016</c:v>
                </c:pt>
                <c:pt idx="3">
                  <c:v>2023</c:v>
                </c:pt>
                <c:pt idx="4">
                  <c:v>2020</c:v>
                </c:pt>
                <c:pt idx="5">
                  <c:v>Liellopi, 2016</c:v>
                </c:pt>
                <c:pt idx="6">
                  <c:v>2023</c:v>
                </c:pt>
                <c:pt idx="7">
                  <c:v>2020</c:v>
                </c:pt>
                <c:pt idx="8">
                  <c:v>Kazas, 2016</c:v>
                </c:pt>
                <c:pt idx="9">
                  <c:v>2023</c:v>
                </c:pt>
                <c:pt idx="10">
                  <c:v>2020</c:v>
                </c:pt>
                <c:pt idx="11">
                  <c:v>Mājputni, 2016</c:v>
                </c:pt>
                <c:pt idx="12">
                  <c:v>2023</c:v>
                </c:pt>
                <c:pt idx="13">
                  <c:v>2020</c:v>
                </c:pt>
                <c:pt idx="14">
                  <c:v>Cūkas, 2016</c:v>
                </c:pt>
              </c:strCache>
            </c:strRef>
          </c:cat>
          <c:val>
            <c:numRef>
              <c:f>Lapa1!$B$2:$B$16</c:f>
              <c:numCache>
                <c:formatCode>General</c:formatCode>
                <c:ptCount val="15"/>
                <c:pt idx="0">
                  <c:v>35.700000000000003</c:v>
                </c:pt>
                <c:pt idx="1">
                  <c:v>39.6</c:v>
                </c:pt>
                <c:pt idx="2">
                  <c:v>33.9</c:v>
                </c:pt>
                <c:pt idx="3">
                  <c:v>21.8</c:v>
                </c:pt>
                <c:pt idx="4">
                  <c:v>26.4</c:v>
                </c:pt>
                <c:pt idx="5">
                  <c:v>13.2</c:v>
                </c:pt>
                <c:pt idx="6">
                  <c:v>23.4</c:v>
                </c:pt>
                <c:pt idx="7">
                  <c:v>22.5</c:v>
                </c:pt>
                <c:pt idx="8">
                  <c:v>20.6</c:v>
                </c:pt>
                <c:pt idx="9">
                  <c:v>12</c:v>
                </c:pt>
                <c:pt idx="10">
                  <c:v>0.9</c:v>
                </c:pt>
                <c:pt idx="11">
                  <c:v>0.5</c:v>
                </c:pt>
                <c:pt idx="12">
                  <c:v>0.4</c:v>
                </c:pt>
                <c:pt idx="13">
                  <c:v>0.6</c:v>
                </c:pt>
                <c:pt idx="14">
                  <c:v>0.8</c:v>
                </c:pt>
              </c:numCache>
            </c:numRef>
          </c:val>
          <c:extLst>
            <c:ext xmlns:c16="http://schemas.microsoft.com/office/drawing/2014/chart" uri="{C3380CC4-5D6E-409C-BE32-E72D297353CC}">
              <c16:uniqueId val="{00000000-C2C1-4D4D-A20E-A94E3C01FD75}"/>
            </c:ext>
          </c:extLst>
        </c:ser>
        <c:ser>
          <c:idx val="1"/>
          <c:order val="1"/>
          <c:tx>
            <c:strRef>
              <c:f>Lapa1!$C$1</c:f>
              <c:strCache>
                <c:ptCount val="1"/>
                <c:pt idx="0">
                  <c:v>pārējie</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Lapa1!$A$2:$A$16</c:f>
              <c:strCache>
                <c:ptCount val="15"/>
                <c:pt idx="0">
                  <c:v>2023</c:v>
                </c:pt>
                <c:pt idx="1">
                  <c:v>2020</c:v>
                </c:pt>
                <c:pt idx="2">
                  <c:v>Aitas, 2016</c:v>
                </c:pt>
                <c:pt idx="3">
                  <c:v>2023</c:v>
                </c:pt>
                <c:pt idx="4">
                  <c:v>2020</c:v>
                </c:pt>
                <c:pt idx="5">
                  <c:v>Liellopi, 2016</c:v>
                </c:pt>
                <c:pt idx="6">
                  <c:v>2023</c:v>
                </c:pt>
                <c:pt idx="7">
                  <c:v>2020</c:v>
                </c:pt>
                <c:pt idx="8">
                  <c:v>Kazas, 2016</c:v>
                </c:pt>
                <c:pt idx="9">
                  <c:v>2023</c:v>
                </c:pt>
                <c:pt idx="10">
                  <c:v>2020</c:v>
                </c:pt>
                <c:pt idx="11">
                  <c:v>Mājputni, 2016</c:v>
                </c:pt>
                <c:pt idx="12">
                  <c:v>2023</c:v>
                </c:pt>
                <c:pt idx="13">
                  <c:v>2020</c:v>
                </c:pt>
                <c:pt idx="14">
                  <c:v>Cūkas, 2016</c:v>
                </c:pt>
              </c:strCache>
            </c:strRef>
          </c:cat>
          <c:val>
            <c:numRef>
              <c:f>Lapa1!$C$2:$C$16</c:f>
              <c:numCache>
                <c:formatCode>General</c:formatCode>
                <c:ptCount val="15"/>
                <c:pt idx="0">
                  <c:v>64.3</c:v>
                </c:pt>
                <c:pt idx="1">
                  <c:v>60.4</c:v>
                </c:pt>
                <c:pt idx="2">
                  <c:v>66.099999999999994</c:v>
                </c:pt>
                <c:pt idx="3">
                  <c:v>78.2</c:v>
                </c:pt>
                <c:pt idx="4">
                  <c:v>73.599999999999994</c:v>
                </c:pt>
                <c:pt idx="5">
                  <c:v>86.8</c:v>
                </c:pt>
                <c:pt idx="6">
                  <c:v>76.599999999999994</c:v>
                </c:pt>
                <c:pt idx="7">
                  <c:v>77.5</c:v>
                </c:pt>
                <c:pt idx="8">
                  <c:v>79.400000000000006</c:v>
                </c:pt>
                <c:pt idx="9">
                  <c:v>88</c:v>
                </c:pt>
                <c:pt idx="10">
                  <c:v>99.1</c:v>
                </c:pt>
                <c:pt idx="11">
                  <c:v>99.5</c:v>
                </c:pt>
                <c:pt idx="12">
                  <c:v>99.6</c:v>
                </c:pt>
                <c:pt idx="13">
                  <c:v>99.4</c:v>
                </c:pt>
                <c:pt idx="14">
                  <c:v>99.2</c:v>
                </c:pt>
              </c:numCache>
            </c:numRef>
          </c:val>
          <c:extLst>
            <c:ext xmlns:c16="http://schemas.microsoft.com/office/drawing/2014/chart" uri="{C3380CC4-5D6E-409C-BE32-E72D297353CC}">
              <c16:uniqueId val="{00000001-C2C1-4D4D-A20E-A94E3C01FD75}"/>
            </c:ext>
          </c:extLst>
        </c:ser>
        <c:dLbls>
          <c:dLblPos val="ctr"/>
          <c:showLegendKey val="0"/>
          <c:showVal val="1"/>
          <c:showCatName val="0"/>
          <c:showSerName val="0"/>
          <c:showPercent val="0"/>
          <c:showBubbleSize val="0"/>
        </c:dLbls>
        <c:gapWidth val="50"/>
        <c:overlap val="100"/>
        <c:axId val="1666238479"/>
        <c:axId val="1491490703"/>
      </c:barChart>
      <c:catAx>
        <c:axId val="1666238479"/>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crossAx val="1491490703"/>
        <c:crosses val="autoZero"/>
        <c:auto val="1"/>
        <c:lblAlgn val="ctr"/>
        <c:lblOffset val="100"/>
        <c:noMultiLvlLbl val="0"/>
      </c:catAx>
      <c:valAx>
        <c:axId val="1491490703"/>
        <c:scaling>
          <c:orientation val="minMax"/>
        </c:scaling>
        <c:delete val="1"/>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0"/>
        <c:majorTickMark val="none"/>
        <c:minorTickMark val="none"/>
        <c:tickLblPos val="nextTo"/>
        <c:crossAx val="1666238479"/>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2016</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Apstrādāta aramzeme</c:v>
                </c:pt>
                <c:pt idx="1">
                  <c:v>Parastā jeb konvencionālā apstrāde</c:v>
                </c:pt>
                <c:pt idx="2">
                  <c:v>Konservējošā (minimālā) apstrāde</c:v>
                </c:pt>
                <c:pt idx="3">
                  <c:v>Tiešā sēja jeb nulles apstrāde</c:v>
                </c:pt>
              </c:strCache>
            </c:strRef>
          </c:cat>
          <c:val>
            <c:numRef>
              <c:f>Sheet1!$B$2:$B$5</c:f>
              <c:numCache>
                <c:formatCode>General</c:formatCode>
                <c:ptCount val="4"/>
                <c:pt idx="0">
                  <c:v>926</c:v>
                </c:pt>
                <c:pt idx="1">
                  <c:v>844.8</c:v>
                </c:pt>
                <c:pt idx="2">
                  <c:v>68.400000000000006</c:v>
                </c:pt>
                <c:pt idx="3">
                  <c:v>12.8</c:v>
                </c:pt>
              </c:numCache>
            </c:numRef>
          </c:val>
          <c:extLst>
            <c:ext xmlns:c16="http://schemas.microsoft.com/office/drawing/2014/chart" uri="{C3380CC4-5D6E-409C-BE32-E72D297353CC}">
              <c16:uniqueId val="{00000000-F45C-448A-8F62-3A4EDE9245F0}"/>
            </c:ext>
          </c:extLst>
        </c:ser>
        <c:ser>
          <c:idx val="1"/>
          <c:order val="1"/>
          <c:tx>
            <c:strRef>
              <c:f>Sheet1!$C$1</c:f>
              <c:strCache>
                <c:ptCount val="1"/>
                <c:pt idx="0">
                  <c:v>2023</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Apstrādāta aramzeme</c:v>
                </c:pt>
                <c:pt idx="1">
                  <c:v>Parastā jeb konvencionālā apstrāde</c:v>
                </c:pt>
                <c:pt idx="2">
                  <c:v>Konservējošā (minimālā) apstrāde</c:v>
                </c:pt>
                <c:pt idx="3">
                  <c:v>Tiešā sēja jeb nulles apstrāde</c:v>
                </c:pt>
              </c:strCache>
            </c:strRef>
          </c:cat>
          <c:val>
            <c:numRef>
              <c:f>Sheet1!$C$2:$C$5</c:f>
              <c:numCache>
                <c:formatCode>General</c:formatCode>
                <c:ptCount val="4"/>
                <c:pt idx="0">
                  <c:v>1131</c:v>
                </c:pt>
                <c:pt idx="1">
                  <c:v>544.6</c:v>
                </c:pt>
                <c:pt idx="2">
                  <c:v>224.5</c:v>
                </c:pt>
                <c:pt idx="3">
                  <c:v>361.8</c:v>
                </c:pt>
              </c:numCache>
            </c:numRef>
          </c:val>
          <c:extLst>
            <c:ext xmlns:c16="http://schemas.microsoft.com/office/drawing/2014/chart" uri="{C3380CC4-5D6E-409C-BE32-E72D297353CC}">
              <c16:uniqueId val="{00000001-F45C-448A-8F62-3A4EDE9245F0}"/>
            </c:ext>
          </c:extLst>
        </c:ser>
        <c:dLbls>
          <c:dLblPos val="outEnd"/>
          <c:showLegendKey val="0"/>
          <c:showVal val="1"/>
          <c:showCatName val="0"/>
          <c:showSerName val="0"/>
          <c:showPercent val="0"/>
          <c:showBubbleSize val="0"/>
        </c:dLbls>
        <c:gapWidth val="219"/>
        <c:overlap val="-27"/>
        <c:axId val="1714373920"/>
        <c:axId val="1714374400"/>
      </c:barChart>
      <c:catAx>
        <c:axId val="1714373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crossAx val="1714374400"/>
        <c:crosses val="autoZero"/>
        <c:auto val="1"/>
        <c:lblAlgn val="ctr"/>
        <c:lblOffset val="100"/>
        <c:noMultiLvlLbl val="0"/>
      </c:catAx>
      <c:valAx>
        <c:axId val="1714374400"/>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lv-LV"/>
                  <a:t>Platība, tūkst.ha</a:t>
                </a:r>
                <a:endParaRPr lang="en-GB"/>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title>
        <c:numFmt formatCode="General" sourceLinked="1"/>
        <c:majorTickMark val="none"/>
        <c:minorTickMark val="none"/>
        <c:tickLblPos val="nextTo"/>
        <c:crossAx val="1714373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5">
          <a:lumMod val="75000"/>
        </a:schemeClr>
      </a:solidFill>
    </a:ln>
    <a:effectLst/>
  </c:spPr>
  <c:txPr>
    <a:bodyPr/>
    <a:lstStyle/>
    <a:p>
      <a:pPr>
        <a:defRPr sz="1100">
          <a:latin typeface="Verdana" panose="020B0604030504040204" pitchFamily="34" charset="0"/>
          <a:ea typeface="Verdana" panose="020B0604030504040204" pitchFamily="34" charset="0"/>
        </a:defRPr>
      </a:pPr>
      <a:endParaRPr lang="lv-LV"/>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2016</c:v>
                </c:pt>
              </c:strCache>
            </c:strRef>
          </c:tx>
          <c:spPr>
            <a:solidFill>
              <a:schemeClr val="accent2"/>
            </a:solidFill>
            <a:ln>
              <a:noFill/>
            </a:ln>
            <a:effectLst/>
          </c:spPr>
          <c:invertIfNegative val="0"/>
          <c:dLbls>
            <c:dLbl>
              <c:idx val="2"/>
              <c:layout>
                <c:manualLayout>
                  <c:x val="-2.8402366863905324E-2"/>
                  <c:y val="2.971768202080237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DB7-4944-A844-0443AE35407E}"/>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Ziemāju kultūraugi</c:v>
                </c:pt>
                <c:pt idx="1">
                  <c:v>Pasējas augi vai starpkultūras</c:v>
                </c:pt>
                <c:pt idx="2">
                  <c:v>Rugaine vai mulča</c:v>
                </c:pt>
                <c:pt idx="3">
                  <c:v>Rudens arums</c:v>
                </c:pt>
              </c:strCache>
            </c:strRef>
          </c:cat>
          <c:val>
            <c:numRef>
              <c:f>Sheet1!$B$2:$B$5</c:f>
              <c:numCache>
                <c:formatCode>General</c:formatCode>
                <c:ptCount val="4"/>
                <c:pt idx="0">
                  <c:v>451.9</c:v>
                </c:pt>
                <c:pt idx="1">
                  <c:v>56.3</c:v>
                </c:pt>
                <c:pt idx="2">
                  <c:v>109.3</c:v>
                </c:pt>
                <c:pt idx="3">
                  <c:v>385.5</c:v>
                </c:pt>
              </c:numCache>
            </c:numRef>
          </c:val>
          <c:extLst>
            <c:ext xmlns:c16="http://schemas.microsoft.com/office/drawing/2014/chart" uri="{C3380CC4-5D6E-409C-BE32-E72D297353CC}">
              <c16:uniqueId val="{00000000-4DB7-4944-A844-0443AE35407E}"/>
            </c:ext>
          </c:extLst>
        </c:ser>
        <c:ser>
          <c:idx val="1"/>
          <c:order val="1"/>
          <c:tx>
            <c:strRef>
              <c:f>Sheet1!$C$1</c:f>
              <c:strCache>
                <c:ptCount val="1"/>
                <c:pt idx="0">
                  <c:v>2023</c:v>
                </c:pt>
              </c:strCache>
            </c:strRef>
          </c:tx>
          <c:spPr>
            <a:solidFill>
              <a:schemeClr val="accent3">
                <a:lumMod val="75000"/>
              </a:schemeClr>
            </a:solidFill>
            <a:ln>
              <a:noFill/>
            </a:ln>
            <a:effectLst/>
          </c:spPr>
          <c:invertIfNegative val="0"/>
          <c:dLbls>
            <c:dLbl>
              <c:idx val="2"/>
              <c:layout>
                <c:manualLayout>
                  <c:x val="1.4201183431952662E-2"/>
                  <c:y val="-1.0896357531975506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DB7-4944-A844-0443AE35407E}"/>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Ziemāju kultūraugi</c:v>
                </c:pt>
                <c:pt idx="1">
                  <c:v>Pasējas augi vai starpkultūras</c:v>
                </c:pt>
                <c:pt idx="2">
                  <c:v>Rugaine vai mulča</c:v>
                </c:pt>
                <c:pt idx="3">
                  <c:v>Rudens arums</c:v>
                </c:pt>
              </c:strCache>
            </c:strRef>
          </c:cat>
          <c:val>
            <c:numRef>
              <c:f>Sheet1!$C$2:$C$5</c:f>
              <c:numCache>
                <c:formatCode>General</c:formatCode>
                <c:ptCount val="4"/>
                <c:pt idx="0">
                  <c:v>649.9</c:v>
                </c:pt>
                <c:pt idx="1">
                  <c:v>21.4</c:v>
                </c:pt>
                <c:pt idx="2">
                  <c:v>110.6</c:v>
                </c:pt>
                <c:pt idx="3">
                  <c:v>149.1</c:v>
                </c:pt>
              </c:numCache>
            </c:numRef>
          </c:val>
          <c:extLst>
            <c:ext xmlns:c16="http://schemas.microsoft.com/office/drawing/2014/chart" uri="{C3380CC4-5D6E-409C-BE32-E72D297353CC}">
              <c16:uniqueId val="{00000001-4DB7-4944-A844-0443AE35407E}"/>
            </c:ext>
          </c:extLst>
        </c:ser>
        <c:dLbls>
          <c:dLblPos val="outEnd"/>
          <c:showLegendKey val="0"/>
          <c:showVal val="1"/>
          <c:showCatName val="0"/>
          <c:showSerName val="0"/>
          <c:showPercent val="0"/>
          <c:showBubbleSize val="0"/>
        </c:dLbls>
        <c:gapWidth val="219"/>
        <c:overlap val="-27"/>
        <c:axId val="1752777440"/>
        <c:axId val="1752777920"/>
      </c:barChart>
      <c:catAx>
        <c:axId val="1752777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crossAx val="1752777920"/>
        <c:crosses val="autoZero"/>
        <c:auto val="1"/>
        <c:lblAlgn val="ctr"/>
        <c:lblOffset val="100"/>
        <c:noMultiLvlLbl val="0"/>
      </c:catAx>
      <c:valAx>
        <c:axId val="1752777920"/>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lv-LV"/>
                  <a:t>Platība, tūkst. ha</a:t>
                </a:r>
                <a:endParaRPr lang="en-GB"/>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title>
        <c:numFmt formatCode="General" sourceLinked="1"/>
        <c:majorTickMark val="none"/>
        <c:minorTickMark val="none"/>
        <c:tickLblPos val="nextTo"/>
        <c:crossAx val="1752777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5">
          <a:lumMod val="75000"/>
        </a:schemeClr>
      </a:solidFill>
    </a:ln>
    <a:effectLst/>
  </c:spPr>
  <c:txPr>
    <a:bodyPr/>
    <a:lstStyle/>
    <a:p>
      <a:pPr>
        <a:defRPr sz="1100">
          <a:latin typeface="Verdana" panose="020B0604030504040204" pitchFamily="34" charset="0"/>
          <a:ea typeface="Verdana" panose="020B0604030504040204" pitchFamily="34" charset="0"/>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withinLinearReversed" id="23">
  <a:schemeClr val="accent3"/>
</cs:colorStyle>
</file>

<file path=ppt/charts/colors1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0.011</cdr:x>
      <cdr:y>0.18814</cdr:y>
    </cdr:from>
    <cdr:to>
      <cdr:x>0.05076</cdr:x>
      <cdr:y>0.72549</cdr:y>
    </cdr:to>
    <cdr:sp macro="" textlink="">
      <cdr:nvSpPr>
        <cdr:cNvPr id="2" name="Rectangle 1">
          <a:extLst xmlns:a="http://schemas.openxmlformats.org/drawingml/2006/main">
            <a:ext uri="{FF2B5EF4-FFF2-40B4-BE49-F238E27FC236}">
              <a16:creationId xmlns:a16="http://schemas.microsoft.com/office/drawing/2014/main" id="{AE5C9E43-3C15-4307-8CE4-DE40C1F5A304}"/>
            </a:ext>
          </a:extLst>
        </cdr:cNvPr>
        <cdr:cNvSpPr/>
      </cdr:nvSpPr>
      <cdr:spPr>
        <a:xfrm xmlns:a="http://schemas.openxmlformats.org/drawingml/2006/main">
          <a:off x="88912" y="941154"/>
          <a:ext cx="321264" cy="2688031"/>
        </a:xfrm>
        <a:prstGeom xmlns:a="http://schemas.openxmlformats.org/drawingml/2006/main" prst="rect">
          <a:avLst/>
        </a:prstGeom>
        <a:noFill xmlns:a="http://schemas.openxmlformats.org/drawingml/2006/main"/>
        <a:ln xmlns:a="http://schemas.openxmlformats.org/drawingml/2006/main">
          <a:noFill/>
        </a:ln>
        <a:scene3d xmlns:a="http://schemas.openxmlformats.org/drawingml/2006/main">
          <a:camera prst="orthographicFront">
            <a:rot lat="0" lon="21299999" rev="0"/>
          </a:camera>
          <a:lightRig rig="threePt" dir="t"/>
        </a:scene3d>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vert="vert270" wrap="none"/>
        <a:lstStyle xmlns:a="http://schemas.openxmlformats.org/drawingml/2006/main"/>
        <a:p xmlns:a="http://schemas.openxmlformats.org/drawingml/2006/main">
          <a:pPr algn="ctr"/>
          <a:r>
            <a:rPr lang="lv-LV" sz="1000" b="0" dirty="0">
              <a:latin typeface="Verdana" panose="020B0604030504040204" pitchFamily="34" charset="0"/>
              <a:ea typeface="Verdana" panose="020B0604030504040204" pitchFamily="34" charset="0"/>
            </a:rPr>
            <a:t>Tūkst. ha</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B470FE-42BD-4A8F-BE76-BE0F0F049D3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939575" fontAlgn="auto">
              <a:spcBef>
                <a:spcPts val="0"/>
              </a:spcBef>
              <a:spcAft>
                <a:spcPts val="0"/>
              </a:spcAft>
              <a:defRPr sz="1200">
                <a:latin typeface="+mn-lt"/>
                <a:cs typeface="+mn-cs"/>
              </a:defRPr>
            </a:lvl1pPr>
          </a:lstStyle>
          <a:p>
            <a:pPr>
              <a:defRPr/>
            </a:pPr>
            <a:endParaRPr lang="lv-LV"/>
          </a:p>
        </p:txBody>
      </p:sp>
      <p:sp>
        <p:nvSpPr>
          <p:cNvPr id="3" name="Date Placeholder 2">
            <a:extLst>
              <a:ext uri="{FF2B5EF4-FFF2-40B4-BE49-F238E27FC236}">
                <a16:creationId xmlns:a16="http://schemas.microsoft.com/office/drawing/2014/main" id="{7C802C29-49BF-4CDB-8EDA-36B3FD86F4EB}"/>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defTabSz="939575" fontAlgn="auto">
              <a:spcBef>
                <a:spcPts val="0"/>
              </a:spcBef>
              <a:spcAft>
                <a:spcPts val="0"/>
              </a:spcAft>
              <a:defRPr sz="1200">
                <a:latin typeface="+mn-lt"/>
                <a:cs typeface="+mn-cs"/>
              </a:defRPr>
            </a:lvl1pPr>
          </a:lstStyle>
          <a:p>
            <a:pPr>
              <a:defRPr/>
            </a:pPr>
            <a:fld id="{FFC67A04-0B8F-45F3-B32F-5731E48D2B1B}" type="datetimeFigureOut">
              <a:rPr lang="lv-LV"/>
              <a:pPr>
                <a:defRPr/>
              </a:pPr>
              <a:t>10.01.2025</a:t>
            </a:fld>
            <a:endParaRPr lang="lv-LV"/>
          </a:p>
        </p:txBody>
      </p:sp>
      <p:sp>
        <p:nvSpPr>
          <p:cNvPr id="4" name="Slide Image Placeholder 3">
            <a:extLst>
              <a:ext uri="{FF2B5EF4-FFF2-40B4-BE49-F238E27FC236}">
                <a16:creationId xmlns:a16="http://schemas.microsoft.com/office/drawing/2014/main" id="{2C2B0A28-720E-4AC5-9725-83EAD46EF479}"/>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a:extLst>
              <a:ext uri="{FF2B5EF4-FFF2-40B4-BE49-F238E27FC236}">
                <a16:creationId xmlns:a16="http://schemas.microsoft.com/office/drawing/2014/main" id="{93A2EC52-2A8B-405C-A521-6499A411784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a:extLst>
              <a:ext uri="{FF2B5EF4-FFF2-40B4-BE49-F238E27FC236}">
                <a16:creationId xmlns:a16="http://schemas.microsoft.com/office/drawing/2014/main" id="{AF5A7596-C814-487F-A267-7F877024ED8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39575" fontAlgn="auto">
              <a:spcBef>
                <a:spcPts val="0"/>
              </a:spcBef>
              <a:spcAft>
                <a:spcPts val="0"/>
              </a:spcAft>
              <a:defRPr sz="1200">
                <a:latin typeface="+mn-lt"/>
                <a:cs typeface="+mn-cs"/>
              </a:defRPr>
            </a:lvl1pPr>
          </a:lstStyle>
          <a:p>
            <a:pPr>
              <a:defRPr/>
            </a:pPr>
            <a:endParaRPr lang="lv-LV"/>
          </a:p>
        </p:txBody>
      </p:sp>
      <p:sp>
        <p:nvSpPr>
          <p:cNvPr id="7" name="Slide Number Placeholder 6">
            <a:extLst>
              <a:ext uri="{FF2B5EF4-FFF2-40B4-BE49-F238E27FC236}">
                <a16:creationId xmlns:a16="http://schemas.microsoft.com/office/drawing/2014/main" id="{6BBAD409-D9F4-4A39-AD3E-C7FC4D1D794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B4313E6D-FC76-4FC2-A38A-0CC9AF3794BE}" type="slidenum">
              <a:rPr lang="lv-LV" altLang="en-US"/>
              <a:pPr/>
              <a:t>‹#›</a:t>
            </a:fld>
            <a:endParaRPr lang="lv-LV" altLang="en-US"/>
          </a:p>
        </p:txBody>
      </p:sp>
    </p:spTree>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B4313E6D-FC76-4FC2-A38A-0CC9AF3794BE}" type="slidenum">
              <a:rPr lang="lv-LV" altLang="en-US" smtClean="0"/>
              <a:pPr/>
              <a:t>1</a:t>
            </a:fld>
            <a:endParaRPr lang="lv-LV" altLang="en-US"/>
          </a:p>
        </p:txBody>
      </p:sp>
    </p:spTree>
    <p:extLst>
      <p:ext uri="{BB962C8B-B14F-4D97-AF65-F5344CB8AC3E}">
        <p14:creationId xmlns:p14="http://schemas.microsoft.com/office/powerpoint/2010/main" val="2870298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err="1"/>
              <a:t>LSU</a:t>
            </a:r>
            <a:r>
              <a:rPr lang="lv-LV" dirty="0"/>
              <a:t> definīciju</a:t>
            </a:r>
          </a:p>
        </p:txBody>
      </p:sp>
      <p:sp>
        <p:nvSpPr>
          <p:cNvPr id="4" name="Slide Number Placeholder 3"/>
          <p:cNvSpPr>
            <a:spLocks noGrp="1"/>
          </p:cNvSpPr>
          <p:nvPr>
            <p:ph type="sldNum" sz="quarter" idx="5"/>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282024E2-0AA4-4EFE-A9C6-AA540FFF69CC}"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7</a:t>
            </a:fld>
            <a:endPar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958402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282024E2-0AA4-4EFE-A9C6-AA540FFF69CC}"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9</a:t>
            </a:fld>
            <a:endPar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917992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282024E2-0AA4-4EFE-A9C6-AA540FFF69CC}" type="slidenum">
              <a:rPr lang="lv-LV" altLang="lv-LV" smtClean="0"/>
              <a:pPr/>
              <a:t>12</a:t>
            </a:fld>
            <a:endParaRPr lang="lv-LV" altLang="lv-LV"/>
          </a:p>
        </p:txBody>
      </p:sp>
    </p:spTree>
    <p:extLst>
      <p:ext uri="{BB962C8B-B14F-4D97-AF65-F5344CB8AC3E}">
        <p14:creationId xmlns:p14="http://schemas.microsoft.com/office/powerpoint/2010/main" val="407407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282024E2-0AA4-4EFE-A9C6-AA540FFF69CC}"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13</a:t>
            </a:fld>
            <a:endPar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559203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313E6D-FC76-4FC2-A38A-0CC9AF3794BE}" type="slidenum">
              <a:rPr lang="lv-LV" altLang="en-US" smtClean="0"/>
              <a:pPr/>
              <a:t>17</a:t>
            </a:fld>
            <a:endParaRPr lang="lv-LV" altLang="en-US"/>
          </a:p>
        </p:txBody>
      </p:sp>
    </p:spTree>
    <p:extLst>
      <p:ext uri="{BB962C8B-B14F-4D97-AF65-F5344CB8AC3E}">
        <p14:creationId xmlns:p14="http://schemas.microsoft.com/office/powerpoint/2010/main" val="8099926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6">
            <a:extLst>
              <a:ext uri="{FF2B5EF4-FFF2-40B4-BE49-F238E27FC236}">
                <a16:creationId xmlns:a16="http://schemas.microsoft.com/office/drawing/2014/main" id="{ADCE6A1E-2833-B546-FA5D-E510C69178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00957"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BAC13F32-8950-4002-98AB-678173B2FE0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E87E5C67-C73E-4FE0-BCFE-65F82E8E079E}"/>
              </a:ext>
            </a:extLst>
          </p:cNvPr>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400408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3682" y="381000"/>
            <a:ext cx="10978719"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603682" y="1752601"/>
            <a:ext cx="10978719"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218E631A-0BFF-4E3C-A837-A79165F35864}"/>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8F73CD61-8D0D-4A7A-B18D-3B71C87D219D}" type="slidenum">
              <a:rPr lang="en-US" altLang="en-US"/>
              <a:pPr/>
              <a:t>‹#›</a:t>
            </a:fld>
            <a:endParaRPr lang="en-US" altLang="en-US"/>
          </a:p>
        </p:txBody>
      </p:sp>
    </p:spTree>
    <p:extLst>
      <p:ext uri="{BB962C8B-B14F-4D97-AF65-F5344CB8AC3E}">
        <p14:creationId xmlns:p14="http://schemas.microsoft.com/office/powerpoint/2010/main" val="703268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3657601"/>
            <a:ext cx="109728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Text Placeholder 2"/>
          <p:cNvSpPr>
            <a:spLocks noGrp="1"/>
          </p:cNvSpPr>
          <p:nvPr>
            <p:ph type="body" idx="1"/>
          </p:nvPr>
        </p:nvSpPr>
        <p:spPr>
          <a:xfrm>
            <a:off x="609600" y="381000"/>
            <a:ext cx="109728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7269BF29-D628-4161-BB03-92DB0B80566B}"/>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2D606002-D482-45A9-AA8A-4497CEE9123B}" type="slidenum">
              <a:rPr lang="en-US" altLang="en-US"/>
              <a:pPr/>
              <a:t>‹#›</a:t>
            </a:fld>
            <a:endParaRPr lang="en-US" altLang="en-US"/>
          </a:p>
        </p:txBody>
      </p:sp>
    </p:spTree>
    <p:extLst>
      <p:ext uri="{BB962C8B-B14F-4D97-AF65-F5344CB8AC3E}">
        <p14:creationId xmlns:p14="http://schemas.microsoft.com/office/powerpoint/2010/main" val="1923289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3682" y="304802"/>
            <a:ext cx="10978719"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sz="half" idx="1"/>
          </p:nvPr>
        </p:nvSpPr>
        <p:spPr>
          <a:xfrm>
            <a:off x="603682" y="1752601"/>
            <a:ext cx="6711519"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20000" y="1752601"/>
            <a:ext cx="39624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70B27206-C721-4095-9BDE-8539282E886F}"/>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93A5E0E4-E377-4D0D-96C1-EF8215C6BCDE}" type="slidenum">
              <a:rPr lang="en-US" altLang="en-US"/>
              <a:pPr/>
              <a:t>‹#›</a:t>
            </a:fld>
            <a:endParaRPr lang="en-US" altLang="en-US"/>
          </a:p>
        </p:txBody>
      </p:sp>
    </p:spTree>
    <p:extLst>
      <p:ext uri="{BB962C8B-B14F-4D97-AF65-F5344CB8AC3E}">
        <p14:creationId xmlns:p14="http://schemas.microsoft.com/office/powerpoint/2010/main" val="3768801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03682" y="304802"/>
            <a:ext cx="10978719"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5" name="Content Placeholder 2"/>
          <p:cNvSpPr>
            <a:spLocks noGrp="1"/>
          </p:cNvSpPr>
          <p:nvPr>
            <p:ph sz="half" idx="1"/>
          </p:nvPr>
        </p:nvSpPr>
        <p:spPr>
          <a:xfrm>
            <a:off x="603682" y="2386941"/>
            <a:ext cx="6711519"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7620000" y="2386941"/>
            <a:ext cx="39624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1"/>
          <p:cNvSpPr>
            <a:spLocks noGrp="1"/>
          </p:cNvSpPr>
          <p:nvPr>
            <p:ph type="body" sz="quarter" idx="16"/>
          </p:nvPr>
        </p:nvSpPr>
        <p:spPr>
          <a:xfrm>
            <a:off x="603682" y="1852614"/>
            <a:ext cx="6711519"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7620000" y="1851954"/>
            <a:ext cx="39624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a:extLst>
              <a:ext uri="{FF2B5EF4-FFF2-40B4-BE49-F238E27FC236}">
                <a16:creationId xmlns:a16="http://schemas.microsoft.com/office/drawing/2014/main" id="{725ED22D-DE15-467D-BCEF-52C760956CFA}"/>
              </a:ext>
            </a:extLst>
          </p:cNvPr>
          <p:cNvSpPr>
            <a:spLocks noGrp="1"/>
          </p:cNvSpPr>
          <p:nvPr>
            <p:ph type="sldNum" sz="quarter" idx="18"/>
          </p:nvPr>
        </p:nvSpPr>
        <p:spPr>
          <a:xfrm>
            <a:off x="11379200" y="6324600"/>
            <a:ext cx="406400" cy="304800"/>
          </a:xfrm>
        </p:spPr>
        <p:txBody>
          <a:bodyPr/>
          <a:lstStyle>
            <a:lvl1pPr>
              <a:defRPr sz="1000">
                <a:latin typeface="Verdana" panose="020B0604030504040204" pitchFamily="34" charset="0"/>
              </a:defRPr>
            </a:lvl1pPr>
          </a:lstStyle>
          <a:p>
            <a:fld id="{EF83F3EB-FB96-4748-846D-E2CDA3D87DD2}" type="slidenum">
              <a:rPr lang="en-US" altLang="en-US"/>
              <a:pPr/>
              <a:t>‹#›</a:t>
            </a:fld>
            <a:endParaRPr lang="en-US" altLang="en-US"/>
          </a:p>
        </p:txBody>
      </p:sp>
    </p:spTree>
    <p:extLst>
      <p:ext uri="{BB962C8B-B14F-4D97-AF65-F5344CB8AC3E}">
        <p14:creationId xmlns:p14="http://schemas.microsoft.com/office/powerpoint/2010/main" val="76406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Title 1"/>
          <p:cNvSpPr>
            <a:spLocks noGrp="1"/>
          </p:cNvSpPr>
          <p:nvPr>
            <p:ph type="title"/>
          </p:nvPr>
        </p:nvSpPr>
        <p:spPr>
          <a:xfrm>
            <a:off x="603682" y="304802"/>
            <a:ext cx="10978719"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F6D9E3A8-32D7-4F15-A02D-04BA5824D771}"/>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5B0D08D1-EF00-434B-A057-77098EFCAF2E}" type="slidenum">
              <a:rPr lang="en-US" altLang="en-US"/>
              <a:pPr/>
              <a:t>‹#›</a:t>
            </a:fld>
            <a:endParaRPr lang="en-US" altLang="en-US"/>
          </a:p>
        </p:txBody>
      </p:sp>
    </p:spTree>
    <p:extLst>
      <p:ext uri="{BB962C8B-B14F-4D97-AF65-F5344CB8AC3E}">
        <p14:creationId xmlns:p14="http://schemas.microsoft.com/office/powerpoint/2010/main" val="404906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D3E9F9FB-B6D1-4A98-8F65-2792747E6D5E}"/>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A337982A-5BF2-425F-A6EE-22CAB0A9AA57}" type="slidenum">
              <a:rPr lang="en-US" altLang="en-US"/>
              <a:pPr/>
              <a:t>‹#›</a:t>
            </a:fld>
            <a:endParaRPr lang="en-US" altLang="en-US"/>
          </a:p>
        </p:txBody>
      </p:sp>
    </p:spTree>
    <p:extLst>
      <p:ext uri="{BB962C8B-B14F-4D97-AF65-F5344CB8AC3E}">
        <p14:creationId xmlns:p14="http://schemas.microsoft.com/office/powerpoint/2010/main" val="85382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3682" y="272976"/>
            <a:ext cx="6518753"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7426036"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3682" y="1435120"/>
            <a:ext cx="6518753"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E9223198-00D3-41C3-929D-3BF4DEB620FF}"/>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44F891A9-FCA5-42AE-82DE-76BF492B6505}" type="slidenum">
              <a:rPr lang="en-US" altLang="en-US"/>
              <a:pPr/>
              <a:t>‹#›</a:t>
            </a:fld>
            <a:endParaRPr lang="en-US" altLang="en-US"/>
          </a:p>
        </p:txBody>
      </p:sp>
    </p:spTree>
    <p:extLst>
      <p:ext uri="{BB962C8B-B14F-4D97-AF65-F5344CB8AC3E}">
        <p14:creationId xmlns:p14="http://schemas.microsoft.com/office/powerpoint/2010/main" val="2676977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F48957BA-9971-412E-83E2-F2D7B231A11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6" name="Picture 6">
            <a:extLst>
              <a:ext uri="{FF2B5EF4-FFF2-40B4-BE49-F238E27FC236}">
                <a16:creationId xmlns:a16="http://schemas.microsoft.com/office/drawing/2014/main" id="{8E07344A-CBC3-809D-F83E-1B1B51F9205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00957"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6671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A10A33C-06C8-477F-95EC-453269728F0E}"/>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endParaRPr lang="en-US" altLang="lv-LV" dirty="0"/>
          </a:p>
        </p:txBody>
      </p:sp>
      <p:sp>
        <p:nvSpPr>
          <p:cNvPr id="1027" name="Text Placeholder 2">
            <a:extLst>
              <a:ext uri="{FF2B5EF4-FFF2-40B4-BE49-F238E27FC236}">
                <a16:creationId xmlns:a16="http://schemas.microsoft.com/office/drawing/2014/main" id="{DDE537E0-9D55-45D8-8051-2ADC0FD79E07}"/>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a:extLst>
              <a:ext uri="{FF2B5EF4-FFF2-40B4-BE49-F238E27FC236}">
                <a16:creationId xmlns:a16="http://schemas.microsoft.com/office/drawing/2014/main" id="{9E056B84-6173-49B9-9926-1883940F9406}"/>
              </a:ext>
            </a:extLst>
          </p:cNvPr>
          <p:cNvSpPr>
            <a:spLocks noGrp="1"/>
          </p:cNvSpPr>
          <p:nvPr>
            <p:ph type="dt" sz="half" idx="2"/>
          </p:nvPr>
        </p:nvSpPr>
        <p:spPr>
          <a:xfrm>
            <a:off x="609600" y="6356351"/>
            <a:ext cx="2844800" cy="365125"/>
          </a:xfrm>
          <a:prstGeom prst="rect">
            <a:avLst/>
          </a:prstGeom>
        </p:spPr>
        <p:txBody>
          <a:bodyPr vert="horz" lIns="93957" tIns="46979" rIns="93957" bIns="46979" rtlCol="0" anchor="ctr"/>
          <a:lstStyle>
            <a:lvl1pPr algn="l" defTabSz="939575" fontAlgn="auto">
              <a:spcBef>
                <a:spcPts val="0"/>
              </a:spcBef>
              <a:spcAft>
                <a:spcPts val="0"/>
              </a:spcAft>
              <a:defRPr sz="1200">
                <a:solidFill>
                  <a:schemeClr val="tx1">
                    <a:tint val="75000"/>
                  </a:schemeClr>
                </a:solidFill>
                <a:latin typeface="Verdana" panose="020B0604030504040204" pitchFamily="34" charset="0"/>
                <a:ea typeface="Verdana" panose="020B0604030504040204" pitchFamily="34" charset="0"/>
                <a:cs typeface="+mn-cs"/>
              </a:defRPr>
            </a:lvl1pPr>
          </a:lstStyle>
          <a:p>
            <a:pPr>
              <a:defRPr/>
            </a:pPr>
            <a:fld id="{A751BD5C-6CBC-4318-A2AC-F678369215C6}" type="datetime1">
              <a:rPr lang="en-US" smtClean="0"/>
              <a:pPr>
                <a:defRPr/>
              </a:pPr>
              <a:t>1/10/2025</a:t>
            </a:fld>
            <a:endParaRPr lang="en-US"/>
          </a:p>
        </p:txBody>
      </p:sp>
      <p:sp>
        <p:nvSpPr>
          <p:cNvPr id="5" name="Footer Placeholder 4">
            <a:extLst>
              <a:ext uri="{FF2B5EF4-FFF2-40B4-BE49-F238E27FC236}">
                <a16:creationId xmlns:a16="http://schemas.microsoft.com/office/drawing/2014/main" id="{341FBE03-AEFD-4FA6-ACB5-6B5D49C6CA85}"/>
              </a:ext>
            </a:extLst>
          </p:cNvPr>
          <p:cNvSpPr>
            <a:spLocks noGrp="1"/>
          </p:cNvSpPr>
          <p:nvPr>
            <p:ph type="ftr" sz="quarter" idx="3"/>
          </p:nvPr>
        </p:nvSpPr>
        <p:spPr>
          <a:xfrm>
            <a:off x="4165600" y="6356351"/>
            <a:ext cx="3860800" cy="365125"/>
          </a:xfrm>
          <a:prstGeom prst="rect">
            <a:avLst/>
          </a:prstGeom>
        </p:spPr>
        <p:txBody>
          <a:bodyPr vert="horz" lIns="93957" tIns="46979" rIns="93957" bIns="46979" rtlCol="0" anchor="ctr"/>
          <a:lstStyle>
            <a:lvl1pPr algn="ctr" defTabSz="939575" fontAlgn="auto">
              <a:spcBef>
                <a:spcPts val="0"/>
              </a:spcBef>
              <a:spcAft>
                <a:spcPts val="0"/>
              </a:spcAft>
              <a:defRPr sz="1200">
                <a:solidFill>
                  <a:schemeClr val="tx1">
                    <a:tint val="75000"/>
                  </a:schemeClr>
                </a:solidFill>
                <a:latin typeface="Verdana" panose="020B0604030504040204" pitchFamily="34" charset="0"/>
                <a:ea typeface="Verdana" panose="020B0604030504040204" pitchFamily="34" charset="0"/>
                <a:cs typeface="+mn-cs"/>
              </a:defRPr>
            </a:lvl1pPr>
          </a:lstStyle>
          <a:p>
            <a:pPr>
              <a:defRPr/>
            </a:pPr>
            <a:endParaRPr lang="en-US"/>
          </a:p>
        </p:txBody>
      </p:sp>
      <p:sp>
        <p:nvSpPr>
          <p:cNvPr id="6" name="Slide Number Placeholder 5">
            <a:extLst>
              <a:ext uri="{FF2B5EF4-FFF2-40B4-BE49-F238E27FC236}">
                <a16:creationId xmlns:a16="http://schemas.microsoft.com/office/drawing/2014/main" id="{86D48848-AEB1-4FC7-B803-EB7B248FED1B}"/>
              </a:ext>
            </a:extLst>
          </p:cNvPr>
          <p:cNvSpPr>
            <a:spLocks noGrp="1"/>
          </p:cNvSpPr>
          <p:nvPr>
            <p:ph type="sldNum" sz="quarter" idx="4"/>
          </p:nvPr>
        </p:nvSpPr>
        <p:spPr>
          <a:xfrm>
            <a:off x="8737600" y="6356351"/>
            <a:ext cx="2844800" cy="365125"/>
          </a:xfrm>
          <a:prstGeom prst="rect">
            <a:avLst/>
          </a:prstGeom>
        </p:spPr>
        <p:txBody>
          <a:bodyPr vert="horz" wrap="square" lIns="93957" tIns="46979" rIns="93957" bIns="46979" numCol="1" anchor="ctr" anchorCtr="0" compatLnSpc="1">
            <a:prstTxWarp prst="textNoShape">
              <a:avLst/>
            </a:prstTxWarp>
          </a:bodyPr>
          <a:lstStyle>
            <a:lvl1pPr algn="r">
              <a:defRPr sz="1200">
                <a:solidFill>
                  <a:srgbClr val="898989"/>
                </a:solidFill>
                <a:latin typeface="Verdana" panose="020B0604030504040204" pitchFamily="34" charset="0"/>
                <a:ea typeface="Verdana" panose="020B0604030504040204" pitchFamily="34" charset="0"/>
              </a:defRPr>
            </a:lvl1pPr>
          </a:lstStyle>
          <a:p>
            <a:fld id="{751458D5-DE66-476A-9799-05A83170FD55}"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Lst>
  <p:hf hdr="0" ftr="0" dt="0"/>
  <p:txStyles>
    <p:titleStyle>
      <a:lvl1pPr algn="l" defTabSz="938213" rtl="0" eaLnBrk="1" fontAlgn="base" hangingPunct="1">
        <a:spcBef>
          <a:spcPct val="0"/>
        </a:spcBef>
        <a:spcAft>
          <a:spcPct val="0"/>
        </a:spcAft>
        <a:defRPr sz="4500" kern="1200">
          <a:solidFill>
            <a:schemeClr val="tx1"/>
          </a:solidFill>
          <a:latin typeface="Verdana" panose="020B0604030504040204" pitchFamily="34" charset="0"/>
          <a:ea typeface="Verdana" panose="020B0604030504040204" pitchFamily="34" charset="0"/>
          <a:cs typeface="+mj-cs"/>
        </a:defRPr>
      </a:lvl1pPr>
      <a:lvl2pPr algn="ctr" defTabSz="938213" rtl="0" eaLnBrk="1" fontAlgn="base" hangingPunct="1">
        <a:spcBef>
          <a:spcPct val="0"/>
        </a:spcBef>
        <a:spcAft>
          <a:spcPct val="0"/>
        </a:spcAft>
        <a:defRPr sz="4500">
          <a:solidFill>
            <a:schemeClr val="tx1"/>
          </a:solidFill>
          <a:latin typeface="Times New Roman" pitchFamily="18" charset="0"/>
        </a:defRPr>
      </a:lvl2pPr>
      <a:lvl3pPr algn="ctr" defTabSz="938213" rtl="0" eaLnBrk="1" fontAlgn="base" hangingPunct="1">
        <a:spcBef>
          <a:spcPct val="0"/>
        </a:spcBef>
        <a:spcAft>
          <a:spcPct val="0"/>
        </a:spcAft>
        <a:defRPr sz="4500">
          <a:solidFill>
            <a:schemeClr val="tx1"/>
          </a:solidFill>
          <a:latin typeface="Times New Roman" pitchFamily="18" charset="0"/>
        </a:defRPr>
      </a:lvl3pPr>
      <a:lvl4pPr algn="ctr" defTabSz="938213" rtl="0" eaLnBrk="1" fontAlgn="base" hangingPunct="1">
        <a:spcBef>
          <a:spcPct val="0"/>
        </a:spcBef>
        <a:spcAft>
          <a:spcPct val="0"/>
        </a:spcAft>
        <a:defRPr sz="4500">
          <a:solidFill>
            <a:schemeClr val="tx1"/>
          </a:solidFill>
          <a:latin typeface="Times New Roman" pitchFamily="18" charset="0"/>
        </a:defRPr>
      </a:lvl4pPr>
      <a:lvl5pPr algn="ctr" defTabSz="938213" rtl="0" eaLnBrk="1" fontAlgn="base" hangingPunct="1">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1" fontAlgn="base" hangingPunct="1">
        <a:spcBef>
          <a:spcPct val="20000"/>
        </a:spcBef>
        <a:spcAft>
          <a:spcPct val="0"/>
        </a:spcAft>
        <a:buFont typeface="Arial" panose="020B0604020202020204" pitchFamily="34" charset="0"/>
        <a:buChar char="•"/>
        <a:defRPr sz="3300" kern="1200">
          <a:solidFill>
            <a:schemeClr val="tx1"/>
          </a:solidFill>
          <a:latin typeface="Verdana" panose="020B0604030504040204" pitchFamily="34" charset="0"/>
          <a:ea typeface="Verdana" panose="020B0604030504040204" pitchFamily="34" charset="0"/>
          <a:cs typeface="+mn-cs"/>
        </a:defRPr>
      </a:lvl1pPr>
      <a:lvl2pPr marL="762000" indent="-292100" algn="l" defTabSz="938213" rtl="0" eaLnBrk="1" fontAlgn="base" hangingPunct="1">
        <a:spcBef>
          <a:spcPct val="20000"/>
        </a:spcBef>
        <a:spcAft>
          <a:spcPct val="0"/>
        </a:spcAft>
        <a:buFont typeface="Arial" panose="020B0604020202020204" pitchFamily="34" charset="0"/>
        <a:buChar char="–"/>
        <a:defRPr sz="2900" kern="1200">
          <a:solidFill>
            <a:schemeClr val="tx1"/>
          </a:solidFill>
          <a:latin typeface="Verdana" panose="020B0604030504040204" pitchFamily="34" charset="0"/>
          <a:ea typeface="Verdana" panose="020B0604030504040204" pitchFamily="34" charset="0"/>
          <a:cs typeface="+mn-cs"/>
        </a:defRPr>
      </a:lvl2pPr>
      <a:lvl3pPr marL="1173163" indent="-233363" algn="l" defTabSz="938213" rtl="0" eaLnBrk="1" fontAlgn="base" hangingPunct="1">
        <a:spcBef>
          <a:spcPct val="20000"/>
        </a:spcBef>
        <a:spcAft>
          <a:spcPct val="0"/>
        </a:spcAft>
        <a:buFont typeface="Arial" panose="020B0604020202020204" pitchFamily="34" charset="0"/>
        <a:buChar char="•"/>
        <a:defRPr sz="2500" kern="1200">
          <a:solidFill>
            <a:schemeClr val="tx1"/>
          </a:solidFill>
          <a:latin typeface="Verdana" panose="020B0604030504040204" pitchFamily="34" charset="0"/>
          <a:ea typeface="Verdana" panose="020B0604030504040204" pitchFamily="34" charset="0"/>
          <a:cs typeface="+mn-cs"/>
        </a:defRPr>
      </a:lvl3pPr>
      <a:lvl4pPr marL="16430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Verdana" panose="020B0604030504040204" pitchFamily="34" charset="0"/>
          <a:ea typeface="Verdana" panose="020B0604030504040204" pitchFamily="34" charset="0"/>
          <a:cs typeface="+mn-cs"/>
        </a:defRPr>
      </a:lvl4pPr>
      <a:lvl5pPr marL="21129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Verdana" panose="020B0604030504040204" pitchFamily="34" charset="0"/>
          <a:ea typeface="Verdana" panose="020B0604030504040204" pitchFamily="34" charset="0"/>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c.europa.eu/eurostat/web/products-catalogues/w/ks-01-24-024" TargetMode="External"/><Relationship Id="rId2" Type="http://schemas.openxmlformats.org/officeDocument/2006/relationships/hyperlink" Target="https://ec.europa.eu/eurostat/web/products-eurostat-news/w/wdn-20250107-1" TargetMode="External"/><Relationship Id="rId1" Type="http://schemas.openxmlformats.org/officeDocument/2006/relationships/slideLayout" Target="../slideLayouts/slideLayout2.xml"/><Relationship Id="rId4" Type="http://schemas.openxmlformats.org/officeDocument/2006/relationships/hyperlink" Target="https://ec.europa.eu/eurostat/web/agriculture/database"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stat.gov.lv/lv/statistikas-temas/noz/lauksaimn/preses-relizes/20948-2023-gada-lauku-saimniecibu-integretas" TargetMode="External"/><Relationship Id="rId2" Type="http://schemas.openxmlformats.org/officeDocument/2006/relationships/hyperlink" Target="https://stat.gov.lv/lv/statistikas-temas/noz/lauksaimn/preses-relizes/20800-2023-gada-lauku-saimniecibu-integretas" TargetMode="External"/><Relationship Id="rId1" Type="http://schemas.openxmlformats.org/officeDocument/2006/relationships/slideLayout" Target="../slideLayouts/slideLayout2.xml"/><Relationship Id="rId5" Type="http://schemas.openxmlformats.org/officeDocument/2006/relationships/hyperlink" Target="https://stat.gov.lv/lv/statistikas-temas/noz/lauksaimn/cits/25064-2023-gada-lauku-saimniecibu-integretas-statistikas" TargetMode="External"/><Relationship Id="rId4" Type="http://schemas.openxmlformats.org/officeDocument/2006/relationships/hyperlink" Target="https://stat.gov.lv/lv/statistikas-temas/noz/lauksaimn/preses-relizes/20949-2023-gada-lauku-saimniecibu-integretas" TargetMode="Externa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ur-lex.europa.eu/legal-content/LV/TXT/PDF/?uri=CELEX:32018R1091" TargetMode="Externa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7BE59BC5-07C6-4C4A-95C5-32B2EB876124}"/>
              </a:ext>
            </a:extLst>
          </p:cNvPr>
          <p:cNvSpPr>
            <a:spLocks noGrp="1"/>
          </p:cNvSpPr>
          <p:nvPr>
            <p:ph type="title"/>
          </p:nvPr>
        </p:nvSpPr>
        <p:spPr>
          <a:xfrm>
            <a:off x="954507" y="3185232"/>
            <a:ext cx="10323093" cy="1445009"/>
          </a:xfrm>
        </p:spPr>
        <p:txBody>
          <a:bodyPr>
            <a:normAutofit fontScale="90000"/>
          </a:bodyPr>
          <a:lstStyle/>
          <a:p>
            <a:r>
              <a:rPr lang="lv-LV" dirty="0">
                <a:solidFill>
                  <a:schemeClr val="accent5">
                    <a:lumMod val="75000"/>
                  </a:schemeClr>
                </a:solidFill>
                <a:effectLst/>
              </a:rPr>
              <a:t>2023. gada lauku saimniecību integrētā statistika: rezultāti un galvenās tendences lauksaimniecībā</a:t>
            </a:r>
            <a:endParaRPr lang="lv-LV" altLang="lv-LV" dirty="0">
              <a:solidFill>
                <a:schemeClr val="accent5">
                  <a:lumMod val="75000"/>
                </a:schemeClr>
              </a:solidFill>
            </a:endParaRPr>
          </a:p>
        </p:txBody>
      </p:sp>
      <p:sp>
        <p:nvSpPr>
          <p:cNvPr id="11267" name="Text Placeholder 2">
            <a:extLst>
              <a:ext uri="{FF2B5EF4-FFF2-40B4-BE49-F238E27FC236}">
                <a16:creationId xmlns:a16="http://schemas.microsoft.com/office/drawing/2014/main" id="{82D55108-56A2-43DB-A837-1A53B67BA0B6}"/>
              </a:ext>
            </a:extLst>
          </p:cNvPr>
          <p:cNvSpPr>
            <a:spLocks noGrp="1"/>
          </p:cNvSpPr>
          <p:nvPr>
            <p:ph type="body" sz="quarter" idx="10"/>
          </p:nvPr>
        </p:nvSpPr>
        <p:spPr>
          <a:xfrm>
            <a:off x="914400" y="4939051"/>
            <a:ext cx="10363200" cy="914400"/>
          </a:xfrm>
        </p:spPr>
        <p:txBody>
          <a:bodyPr/>
          <a:lstStyle/>
          <a:p>
            <a:pPr algn="r"/>
            <a:r>
              <a:rPr lang="lv-LV" altLang="lv-LV" b="1" dirty="0"/>
              <a:t>Ilze </a:t>
            </a:r>
            <a:r>
              <a:rPr lang="lv-LV" altLang="lv-LV" b="1" dirty="0" err="1"/>
              <a:t>Januška</a:t>
            </a:r>
            <a:endParaRPr lang="lv-LV" altLang="lv-LV" b="1" dirty="0"/>
          </a:p>
          <a:p>
            <a:pPr algn="r"/>
            <a:r>
              <a:rPr lang="lv-LV" altLang="lv-LV" dirty="0"/>
              <a:t>Lauksaimniecības un vides statistikas departaments</a:t>
            </a:r>
          </a:p>
          <a:p>
            <a:pPr algn="r"/>
            <a:r>
              <a:rPr lang="lv-LV" altLang="lv-LV" dirty="0"/>
              <a:t>Lauksaimniecības statistikas daļa</a:t>
            </a:r>
          </a:p>
        </p:txBody>
      </p:sp>
      <p:sp>
        <p:nvSpPr>
          <p:cNvPr id="11268" name="Text Placeholder 3">
            <a:extLst>
              <a:ext uri="{FF2B5EF4-FFF2-40B4-BE49-F238E27FC236}">
                <a16:creationId xmlns:a16="http://schemas.microsoft.com/office/drawing/2014/main" id="{D9A9E79F-BDA1-4557-AC60-3925A285971C}"/>
              </a:ext>
            </a:extLst>
          </p:cNvPr>
          <p:cNvSpPr>
            <a:spLocks noGrp="1"/>
          </p:cNvSpPr>
          <p:nvPr>
            <p:ph type="body" sz="quarter" idx="11"/>
          </p:nvPr>
        </p:nvSpPr>
        <p:spPr>
          <a:xfrm>
            <a:off x="914400" y="6162260"/>
            <a:ext cx="10363200" cy="238539"/>
          </a:xfrm>
        </p:spPr>
        <p:txBody>
          <a:bodyPr>
            <a:normAutofit fontScale="77500" lnSpcReduction="20000"/>
          </a:bodyPr>
          <a:lstStyle/>
          <a:p>
            <a:pPr algn="r"/>
            <a:endParaRPr lang="lv-LV" altLang="lv-LV" dirty="0">
              <a:latin typeface="Verdana"/>
              <a:ea typeface="Verdana"/>
            </a:endParaRPr>
          </a:p>
        </p:txBody>
      </p:sp>
      <p:pic>
        <p:nvPicPr>
          <p:cNvPr id="4" name="Picture 3">
            <a:extLst>
              <a:ext uri="{FF2B5EF4-FFF2-40B4-BE49-F238E27FC236}">
                <a16:creationId xmlns:a16="http://schemas.microsoft.com/office/drawing/2014/main" id="{52855516-579E-2D8E-E958-5BB8EE36C61F}"/>
              </a:ext>
            </a:extLst>
          </p:cNvPr>
          <p:cNvPicPr>
            <a:picLocks noChangeAspect="1"/>
          </p:cNvPicPr>
          <p:nvPr/>
        </p:nvPicPr>
        <p:blipFill>
          <a:blip r:embed="rId3"/>
          <a:srcRect l="945" t="936"/>
          <a:stretch/>
        </p:blipFill>
        <p:spPr>
          <a:xfrm>
            <a:off x="852906" y="5110190"/>
            <a:ext cx="1275347" cy="129060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1466-6F80-5131-DBD7-9B6B05587760}"/>
              </a:ext>
            </a:extLst>
          </p:cNvPr>
          <p:cNvSpPr>
            <a:spLocks noGrp="1"/>
          </p:cNvSpPr>
          <p:nvPr>
            <p:ph type="title"/>
          </p:nvPr>
        </p:nvSpPr>
        <p:spPr>
          <a:xfrm>
            <a:off x="603682" y="304803"/>
            <a:ext cx="10978719" cy="692148"/>
          </a:xfrm>
        </p:spPr>
        <p:txBody>
          <a:bodyPr>
            <a:normAutofit/>
          </a:bodyPr>
          <a:lstStyle/>
          <a:p>
            <a:r>
              <a:rPr lang="lv-LV" sz="2000" dirty="0" err="1">
                <a:solidFill>
                  <a:schemeClr val="accent5">
                    <a:lumMod val="75000"/>
                  </a:schemeClr>
                </a:solidFill>
              </a:rPr>
              <a:t>Agrovidi</a:t>
            </a:r>
            <a:r>
              <a:rPr lang="lv-LV" sz="2000" dirty="0">
                <a:solidFill>
                  <a:schemeClr val="accent5">
                    <a:lumMod val="75000"/>
                  </a:schemeClr>
                </a:solidFill>
              </a:rPr>
              <a:t> raksturojošie rādītāji – augsnes auglību saglabājošas prakses</a:t>
            </a:r>
            <a:endParaRPr lang="en-GB" sz="2000" dirty="0"/>
          </a:p>
        </p:txBody>
      </p:sp>
      <p:graphicFrame>
        <p:nvGraphicFramePr>
          <p:cNvPr id="12" name="Content Placeholder 11">
            <a:extLst>
              <a:ext uri="{FF2B5EF4-FFF2-40B4-BE49-F238E27FC236}">
                <a16:creationId xmlns:a16="http://schemas.microsoft.com/office/drawing/2014/main" id="{6D18B3CD-2BEA-8C82-EEDF-E56889C0E6F1}"/>
              </a:ext>
            </a:extLst>
          </p:cNvPr>
          <p:cNvGraphicFramePr>
            <a:graphicFrameLocks noGrp="1"/>
          </p:cNvGraphicFramePr>
          <p:nvPr>
            <p:ph sz="half" idx="1"/>
            <p:extLst>
              <p:ext uri="{D42A27DB-BD31-4B8C-83A1-F6EECF244321}">
                <p14:modId xmlns:p14="http://schemas.microsoft.com/office/powerpoint/2010/main" val="157896117"/>
              </p:ext>
            </p:extLst>
          </p:nvPr>
        </p:nvGraphicFramePr>
        <p:xfrm>
          <a:off x="603250" y="1852613"/>
          <a:ext cx="5489575" cy="42735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ontent Placeholder 14">
            <a:extLst>
              <a:ext uri="{FF2B5EF4-FFF2-40B4-BE49-F238E27FC236}">
                <a16:creationId xmlns:a16="http://schemas.microsoft.com/office/drawing/2014/main" id="{E0D05530-B626-648A-EE82-8F99BB627BB5}"/>
              </a:ext>
            </a:extLst>
          </p:cNvPr>
          <p:cNvGraphicFramePr>
            <a:graphicFrameLocks noGrp="1"/>
          </p:cNvGraphicFramePr>
          <p:nvPr>
            <p:ph sz="half" idx="2"/>
            <p:extLst>
              <p:ext uri="{D42A27DB-BD31-4B8C-83A1-F6EECF244321}">
                <p14:modId xmlns:p14="http://schemas.microsoft.com/office/powerpoint/2010/main" val="830178096"/>
              </p:ext>
            </p:extLst>
          </p:nvPr>
        </p:nvGraphicFramePr>
        <p:xfrm>
          <a:off x="6216650" y="1852613"/>
          <a:ext cx="5365750" cy="42735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a:extLst>
              <a:ext uri="{FF2B5EF4-FFF2-40B4-BE49-F238E27FC236}">
                <a16:creationId xmlns:a16="http://schemas.microsoft.com/office/drawing/2014/main" id="{397EFE14-B413-11DA-05D0-4EFF9C6B3C87}"/>
              </a:ext>
            </a:extLst>
          </p:cNvPr>
          <p:cNvSpPr>
            <a:spLocks noGrp="1"/>
          </p:cNvSpPr>
          <p:nvPr>
            <p:ph type="body" sz="quarter" idx="16"/>
          </p:nvPr>
        </p:nvSpPr>
        <p:spPr>
          <a:xfrm>
            <a:off x="600723" y="1156958"/>
            <a:ext cx="5492318" cy="692148"/>
          </a:xfrm>
          <a:ln>
            <a:solidFill>
              <a:schemeClr val="accent5">
                <a:lumMod val="75000"/>
              </a:schemeClr>
            </a:solidFill>
          </a:ln>
        </p:spPr>
        <p:txBody>
          <a:bodyPr/>
          <a:lstStyle/>
          <a:p>
            <a:r>
              <a:rPr lang="lv-LV" dirty="0"/>
              <a:t>Augsnes apstrādes metodes</a:t>
            </a:r>
            <a:endParaRPr lang="en-GB" dirty="0"/>
          </a:p>
        </p:txBody>
      </p:sp>
      <p:sp>
        <p:nvSpPr>
          <p:cNvPr id="6" name="Text Placeholder 5">
            <a:extLst>
              <a:ext uri="{FF2B5EF4-FFF2-40B4-BE49-F238E27FC236}">
                <a16:creationId xmlns:a16="http://schemas.microsoft.com/office/drawing/2014/main" id="{CC7E4527-4848-4CF9-1F24-02821909324B}"/>
              </a:ext>
            </a:extLst>
          </p:cNvPr>
          <p:cNvSpPr>
            <a:spLocks noGrp="1"/>
          </p:cNvSpPr>
          <p:nvPr>
            <p:ph type="body" sz="quarter" idx="17"/>
          </p:nvPr>
        </p:nvSpPr>
        <p:spPr>
          <a:xfrm>
            <a:off x="6216650" y="1156957"/>
            <a:ext cx="5365750" cy="692148"/>
          </a:xfrm>
          <a:ln>
            <a:solidFill>
              <a:schemeClr val="accent5">
                <a:lumMod val="75000"/>
              </a:schemeClr>
            </a:solidFill>
          </a:ln>
        </p:spPr>
        <p:txBody>
          <a:bodyPr/>
          <a:lstStyle/>
          <a:p>
            <a:r>
              <a:rPr lang="lv-LV" dirty="0"/>
              <a:t>Augsnes pārklājums ziemā</a:t>
            </a:r>
            <a:endParaRPr lang="en-GB" dirty="0"/>
          </a:p>
        </p:txBody>
      </p:sp>
      <p:sp>
        <p:nvSpPr>
          <p:cNvPr id="7" name="Text Placeholder 6">
            <a:extLst>
              <a:ext uri="{FF2B5EF4-FFF2-40B4-BE49-F238E27FC236}">
                <a16:creationId xmlns:a16="http://schemas.microsoft.com/office/drawing/2014/main" id="{B1650301-34E0-A00E-EE43-60051E3CAE01}"/>
              </a:ext>
            </a:extLst>
          </p:cNvPr>
          <p:cNvSpPr>
            <a:spLocks noGrp="1"/>
          </p:cNvSpPr>
          <p:nvPr>
            <p:ph type="body" sz="quarter" idx="10"/>
          </p:nvPr>
        </p:nvSpPr>
        <p:spPr/>
        <p:txBody>
          <a:bodyPr/>
          <a:lstStyle/>
          <a:p>
            <a:endParaRPr lang="en-GB"/>
          </a:p>
        </p:txBody>
      </p:sp>
      <p:sp>
        <p:nvSpPr>
          <p:cNvPr id="8" name="Text Placeholder 7">
            <a:extLst>
              <a:ext uri="{FF2B5EF4-FFF2-40B4-BE49-F238E27FC236}">
                <a16:creationId xmlns:a16="http://schemas.microsoft.com/office/drawing/2014/main" id="{8008E3E4-AFE0-BB27-03CC-34ACEB43D7FF}"/>
              </a:ext>
            </a:extLst>
          </p:cNvPr>
          <p:cNvSpPr>
            <a:spLocks noGrp="1"/>
          </p:cNvSpPr>
          <p:nvPr>
            <p:ph type="body" sz="quarter" idx="12"/>
          </p:nvPr>
        </p:nvSpPr>
        <p:spPr/>
        <p:txBody>
          <a:bodyPr/>
          <a:lstStyle/>
          <a:p>
            <a:endParaRPr lang="en-GB"/>
          </a:p>
        </p:txBody>
      </p:sp>
      <p:sp>
        <p:nvSpPr>
          <p:cNvPr id="9" name="Slide Number Placeholder 8">
            <a:extLst>
              <a:ext uri="{FF2B5EF4-FFF2-40B4-BE49-F238E27FC236}">
                <a16:creationId xmlns:a16="http://schemas.microsoft.com/office/drawing/2014/main" id="{CDC7CFA0-3501-308B-F730-DB57610F7F3E}"/>
              </a:ext>
            </a:extLst>
          </p:cNvPr>
          <p:cNvSpPr>
            <a:spLocks noGrp="1"/>
          </p:cNvSpPr>
          <p:nvPr>
            <p:ph type="sldNum" sz="quarter" idx="18"/>
          </p:nvPr>
        </p:nvSpPr>
        <p:spPr/>
        <p:txBody>
          <a:bodyPr/>
          <a:lstStyle/>
          <a:p>
            <a:fld id="{EF83F3EB-FB96-4748-846D-E2CDA3D87DD2}" type="slidenum">
              <a:rPr lang="en-US" altLang="en-US" smtClean="0"/>
              <a:pPr/>
              <a:t>10</a:t>
            </a:fld>
            <a:endParaRPr lang="en-US" altLang="en-US"/>
          </a:p>
        </p:txBody>
      </p:sp>
    </p:spTree>
    <p:extLst>
      <p:ext uri="{BB962C8B-B14F-4D97-AF65-F5344CB8AC3E}">
        <p14:creationId xmlns:p14="http://schemas.microsoft.com/office/powerpoint/2010/main" val="2204590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96F40-7F27-209C-391A-2995E49C3DD4}"/>
              </a:ext>
            </a:extLst>
          </p:cNvPr>
          <p:cNvSpPr>
            <a:spLocks noGrp="1"/>
          </p:cNvSpPr>
          <p:nvPr>
            <p:ph type="title"/>
          </p:nvPr>
        </p:nvSpPr>
        <p:spPr>
          <a:xfrm>
            <a:off x="603682" y="304803"/>
            <a:ext cx="10978719" cy="609598"/>
          </a:xfrm>
        </p:spPr>
        <p:txBody>
          <a:bodyPr>
            <a:normAutofit/>
          </a:bodyPr>
          <a:lstStyle/>
          <a:p>
            <a:r>
              <a:rPr lang="lv-LV" sz="2000" dirty="0">
                <a:solidFill>
                  <a:schemeClr val="accent5">
                    <a:lumMod val="75000"/>
                  </a:schemeClr>
                </a:solidFill>
              </a:rPr>
              <a:t>Saimniecību nodrošinājums ar lauksaimniecības tehniku</a:t>
            </a:r>
            <a:endParaRPr lang="en-GB" sz="2000" dirty="0"/>
          </a:p>
        </p:txBody>
      </p:sp>
      <p:graphicFrame>
        <p:nvGraphicFramePr>
          <p:cNvPr id="12" name="Content Placeholder 11">
            <a:extLst>
              <a:ext uri="{FF2B5EF4-FFF2-40B4-BE49-F238E27FC236}">
                <a16:creationId xmlns:a16="http://schemas.microsoft.com/office/drawing/2014/main" id="{546AA6E3-C013-858A-4BF3-46039C0679FA}"/>
              </a:ext>
            </a:extLst>
          </p:cNvPr>
          <p:cNvGraphicFramePr>
            <a:graphicFrameLocks noGrp="1"/>
          </p:cNvGraphicFramePr>
          <p:nvPr>
            <p:ph sz="half" idx="1"/>
            <p:extLst>
              <p:ext uri="{D42A27DB-BD31-4B8C-83A1-F6EECF244321}">
                <p14:modId xmlns:p14="http://schemas.microsoft.com/office/powerpoint/2010/main" val="2096497653"/>
              </p:ext>
            </p:extLst>
          </p:nvPr>
        </p:nvGraphicFramePr>
        <p:xfrm>
          <a:off x="600075" y="1749424"/>
          <a:ext cx="4899025" cy="44672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ontent Placeholder 14">
            <a:extLst>
              <a:ext uri="{FF2B5EF4-FFF2-40B4-BE49-F238E27FC236}">
                <a16:creationId xmlns:a16="http://schemas.microsoft.com/office/drawing/2014/main" id="{28992CF4-AA1E-09BA-BD08-17BFD48BE0C4}"/>
              </a:ext>
            </a:extLst>
          </p:cNvPr>
          <p:cNvGraphicFramePr>
            <a:graphicFrameLocks noGrp="1"/>
          </p:cNvGraphicFramePr>
          <p:nvPr>
            <p:ph sz="half" idx="2"/>
            <p:extLst>
              <p:ext uri="{D42A27DB-BD31-4B8C-83A1-F6EECF244321}">
                <p14:modId xmlns:p14="http://schemas.microsoft.com/office/powerpoint/2010/main" val="3132213222"/>
              </p:ext>
            </p:extLst>
          </p:nvPr>
        </p:nvGraphicFramePr>
        <p:xfrm>
          <a:off x="5378450" y="1509204"/>
          <a:ext cx="6203950" cy="481539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a:extLst>
              <a:ext uri="{FF2B5EF4-FFF2-40B4-BE49-F238E27FC236}">
                <a16:creationId xmlns:a16="http://schemas.microsoft.com/office/drawing/2014/main" id="{46DE6233-FDA8-E17D-7080-87A5BC57B2E4}"/>
              </a:ext>
            </a:extLst>
          </p:cNvPr>
          <p:cNvSpPr>
            <a:spLocks noGrp="1"/>
          </p:cNvSpPr>
          <p:nvPr>
            <p:ph type="body" sz="quarter" idx="16"/>
          </p:nvPr>
        </p:nvSpPr>
        <p:spPr>
          <a:xfrm>
            <a:off x="600723" y="1202908"/>
            <a:ext cx="4777727" cy="534987"/>
          </a:xfrm>
        </p:spPr>
        <p:txBody>
          <a:bodyPr/>
          <a:lstStyle/>
          <a:p>
            <a:r>
              <a:rPr lang="lv-LV" dirty="0"/>
              <a:t>Traktori lauku saimniecībās, %</a:t>
            </a:r>
            <a:endParaRPr lang="en-GB" dirty="0"/>
          </a:p>
        </p:txBody>
      </p:sp>
      <p:sp>
        <p:nvSpPr>
          <p:cNvPr id="6" name="Text Placeholder 5">
            <a:extLst>
              <a:ext uri="{FF2B5EF4-FFF2-40B4-BE49-F238E27FC236}">
                <a16:creationId xmlns:a16="http://schemas.microsoft.com/office/drawing/2014/main" id="{6D8F9AA7-2B26-F409-164C-CDDEED0FA8F5}"/>
              </a:ext>
            </a:extLst>
          </p:cNvPr>
          <p:cNvSpPr>
            <a:spLocks noGrp="1"/>
          </p:cNvSpPr>
          <p:nvPr>
            <p:ph type="body" sz="quarter" idx="17"/>
          </p:nvPr>
        </p:nvSpPr>
        <p:spPr>
          <a:xfrm>
            <a:off x="5378450" y="1011115"/>
            <a:ext cx="6143793" cy="738773"/>
          </a:xfrm>
        </p:spPr>
        <p:txBody>
          <a:bodyPr>
            <a:noAutofit/>
          </a:bodyPr>
          <a:lstStyle/>
          <a:p>
            <a:r>
              <a:rPr lang="lv-LV" sz="1300" dirty="0"/>
              <a:t>Pārvaldības informācijas sistēmu un precīzo lauksaimniecības tehnoloģiju izmantošana lauku saimniecībās, %</a:t>
            </a:r>
            <a:endParaRPr lang="en-GB" sz="1300" dirty="0"/>
          </a:p>
        </p:txBody>
      </p:sp>
      <p:sp>
        <p:nvSpPr>
          <p:cNvPr id="9" name="Slide Number Placeholder 8">
            <a:extLst>
              <a:ext uri="{FF2B5EF4-FFF2-40B4-BE49-F238E27FC236}">
                <a16:creationId xmlns:a16="http://schemas.microsoft.com/office/drawing/2014/main" id="{91697290-E630-536C-DC05-B2DB96C886F8}"/>
              </a:ext>
            </a:extLst>
          </p:cNvPr>
          <p:cNvSpPr>
            <a:spLocks noGrp="1"/>
          </p:cNvSpPr>
          <p:nvPr>
            <p:ph type="sldNum" sz="quarter" idx="18"/>
          </p:nvPr>
        </p:nvSpPr>
        <p:spPr/>
        <p:txBody>
          <a:bodyPr/>
          <a:lstStyle/>
          <a:p>
            <a:fld id="{EF83F3EB-FB96-4748-846D-E2CDA3D87DD2}" type="slidenum">
              <a:rPr lang="en-US" altLang="en-US" smtClean="0"/>
              <a:pPr/>
              <a:t>11</a:t>
            </a:fld>
            <a:endParaRPr lang="en-US" altLang="en-US"/>
          </a:p>
        </p:txBody>
      </p:sp>
    </p:spTree>
    <p:extLst>
      <p:ext uri="{BB962C8B-B14F-4D97-AF65-F5344CB8AC3E}">
        <p14:creationId xmlns:p14="http://schemas.microsoft.com/office/powerpoint/2010/main" val="3222108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725B0-0157-4B5E-81BF-58CED0789F23}"/>
              </a:ext>
            </a:extLst>
          </p:cNvPr>
          <p:cNvSpPr>
            <a:spLocks noGrp="1"/>
          </p:cNvSpPr>
          <p:nvPr>
            <p:ph type="title"/>
          </p:nvPr>
        </p:nvSpPr>
        <p:spPr>
          <a:xfrm>
            <a:off x="603681" y="385011"/>
            <a:ext cx="10978719" cy="501315"/>
          </a:xfrm>
        </p:spPr>
        <p:txBody>
          <a:bodyPr>
            <a:noAutofit/>
          </a:bodyPr>
          <a:lstStyle/>
          <a:p>
            <a:r>
              <a:rPr lang="lv-LV" sz="2000" dirty="0">
                <a:solidFill>
                  <a:schemeClr val="accent5">
                    <a:lumMod val="75000"/>
                  </a:schemeClr>
                </a:solidFill>
              </a:rPr>
              <a:t>Lauku saimniecību specializācija (% no saimniecību kopskaita)</a:t>
            </a:r>
            <a:br>
              <a:rPr lang="lv-LV" sz="2000" dirty="0">
                <a:solidFill>
                  <a:schemeClr val="accent2">
                    <a:lumMod val="50000"/>
                  </a:schemeClr>
                </a:solidFill>
              </a:rPr>
            </a:br>
            <a:endParaRPr lang="lv-LV" sz="2000" dirty="0"/>
          </a:p>
        </p:txBody>
      </p:sp>
      <p:sp>
        <p:nvSpPr>
          <p:cNvPr id="6" name="Slide Number Placeholder 5">
            <a:extLst>
              <a:ext uri="{FF2B5EF4-FFF2-40B4-BE49-F238E27FC236}">
                <a16:creationId xmlns:a16="http://schemas.microsoft.com/office/drawing/2014/main" id="{47E2A581-81E5-4947-9823-11FCB64DBB65}"/>
              </a:ext>
            </a:extLst>
          </p:cNvPr>
          <p:cNvSpPr>
            <a:spLocks noGrp="1"/>
          </p:cNvSpPr>
          <p:nvPr>
            <p:ph type="sldNum" sz="quarter" idx="13"/>
          </p:nvPr>
        </p:nvSpPr>
        <p:spPr/>
        <p:txBody>
          <a:bodyPr/>
          <a:lstStyle/>
          <a:p>
            <a:fld id="{582C4AC3-83A8-4481-86EE-8D7BD21BDCDE}" type="slidenum">
              <a:rPr lang="en-US" altLang="lv-LV" smtClean="0"/>
              <a:pPr/>
              <a:t>12</a:t>
            </a:fld>
            <a:endParaRPr lang="en-US" altLang="lv-LV"/>
          </a:p>
        </p:txBody>
      </p:sp>
      <p:graphicFrame>
        <p:nvGraphicFramePr>
          <p:cNvPr id="7" name="Content Placeholder 6">
            <a:extLst>
              <a:ext uri="{FF2B5EF4-FFF2-40B4-BE49-F238E27FC236}">
                <a16:creationId xmlns:a16="http://schemas.microsoft.com/office/drawing/2014/main" id="{383177FD-1FAE-4866-AC6F-78C274F63240}"/>
              </a:ext>
            </a:extLst>
          </p:cNvPr>
          <p:cNvGraphicFramePr>
            <a:graphicFrameLocks noGrp="1"/>
          </p:cNvGraphicFramePr>
          <p:nvPr>
            <p:ph idx="1"/>
            <p:extLst>
              <p:ext uri="{D42A27DB-BD31-4B8C-83A1-F6EECF244321}">
                <p14:modId xmlns:p14="http://schemas.microsoft.com/office/powerpoint/2010/main" val="1218065673"/>
              </p:ext>
            </p:extLst>
          </p:nvPr>
        </p:nvGraphicFramePr>
        <p:xfrm>
          <a:off x="509337" y="1127464"/>
          <a:ext cx="11073063" cy="519713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3F92AC91-D499-9BE7-8BF2-FDD133CD19E1}"/>
              </a:ext>
            </a:extLst>
          </p:cNvPr>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2950522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359E7-9DE5-4760-B27A-BADC55EA94DD}"/>
              </a:ext>
            </a:extLst>
          </p:cNvPr>
          <p:cNvSpPr>
            <a:spLocks noGrp="1"/>
          </p:cNvSpPr>
          <p:nvPr>
            <p:ph type="title"/>
          </p:nvPr>
        </p:nvSpPr>
        <p:spPr>
          <a:xfrm>
            <a:off x="481263" y="381000"/>
            <a:ext cx="11101137" cy="814137"/>
          </a:xfrm>
        </p:spPr>
        <p:txBody>
          <a:bodyPr>
            <a:normAutofit/>
          </a:bodyPr>
          <a:lstStyle/>
          <a:p>
            <a:r>
              <a:rPr lang="lv-LV" sz="2000" dirty="0">
                <a:solidFill>
                  <a:schemeClr val="accent5">
                    <a:lumMod val="75000"/>
                  </a:schemeClr>
                </a:solidFill>
              </a:rPr>
              <a:t>Pastāvīgi nodarbināto skaits pēc nostrādāto stundu skaita, % no kopējā pastāvīgi  nodarbināto skaita lauksaimniecībā</a:t>
            </a:r>
            <a:endParaRPr lang="lv-LV" sz="2000" dirty="0"/>
          </a:p>
        </p:txBody>
      </p:sp>
      <p:sp>
        <p:nvSpPr>
          <p:cNvPr id="6" name="Slide Number Placeholder 5">
            <a:extLst>
              <a:ext uri="{FF2B5EF4-FFF2-40B4-BE49-F238E27FC236}">
                <a16:creationId xmlns:a16="http://schemas.microsoft.com/office/drawing/2014/main" id="{67991268-EAB7-451C-9B5C-51E28CB06EFE}"/>
              </a:ext>
            </a:extLst>
          </p:cNvPr>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582C4AC3-83A8-4481-86EE-8D7BD21BDCDE}"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13</a:t>
            </a:fld>
            <a:endPar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n-ea"/>
              <a:cs typeface="Arial" panose="020B0604020202020204" pitchFamily="34" charset="0"/>
            </a:endParaRPr>
          </a:p>
        </p:txBody>
      </p:sp>
      <p:graphicFrame>
        <p:nvGraphicFramePr>
          <p:cNvPr id="7" name="Content Placeholder 10">
            <a:extLst>
              <a:ext uri="{FF2B5EF4-FFF2-40B4-BE49-F238E27FC236}">
                <a16:creationId xmlns:a16="http://schemas.microsoft.com/office/drawing/2014/main" id="{C4511D52-A33B-47E6-9490-5493DD5E1E88}"/>
              </a:ext>
            </a:extLst>
          </p:cNvPr>
          <p:cNvGraphicFramePr>
            <a:graphicFrameLocks noGrp="1"/>
          </p:cNvGraphicFramePr>
          <p:nvPr>
            <p:ph idx="1"/>
            <p:extLst>
              <p:ext uri="{D42A27DB-BD31-4B8C-83A1-F6EECF244321}">
                <p14:modId xmlns:p14="http://schemas.microsoft.com/office/powerpoint/2010/main" val="4044719051"/>
              </p:ext>
            </p:extLst>
          </p:nvPr>
        </p:nvGraphicFramePr>
        <p:xfrm>
          <a:off x="3515557" y="1464817"/>
          <a:ext cx="8066843" cy="4749783"/>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EF8C8181-1B90-4526-A2C1-0C83F52D6D8E}"/>
              </a:ext>
            </a:extLst>
          </p:cNvPr>
          <p:cNvSpPr/>
          <p:nvPr/>
        </p:nvSpPr>
        <p:spPr>
          <a:xfrm>
            <a:off x="349668" y="1600685"/>
            <a:ext cx="2788469" cy="406217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lv-LV" sz="1400" b="1" dirty="0">
                <a:solidFill>
                  <a:schemeClr val="accent5">
                    <a:lumMod val="75000"/>
                  </a:schemeClr>
                </a:solidFill>
                <a:latin typeface="Verdana" panose="020B0604030504040204" pitchFamily="34" charset="0"/>
                <a:ea typeface="Verdana" panose="020B0604030504040204" pitchFamily="34" charset="0"/>
              </a:rPr>
              <a:t>Tendences</a:t>
            </a:r>
            <a:r>
              <a:rPr lang="lv-LV" sz="1400" dirty="0">
                <a:latin typeface="Verdana" panose="020B0604030504040204" pitchFamily="34" charset="0"/>
                <a:ea typeface="Verdana" panose="020B0604030504040204" pitchFamily="34" charset="0"/>
              </a:rPr>
              <a:t> </a:t>
            </a:r>
          </a:p>
          <a:p>
            <a:pPr algn="ctr"/>
            <a:endParaRPr lang="lv-LV" sz="1400" dirty="0">
              <a:latin typeface="Verdana" panose="020B0604030504040204" pitchFamily="34" charset="0"/>
              <a:ea typeface="Verdana" panose="020B0604030504040204" pitchFamily="34" charset="0"/>
            </a:endParaRPr>
          </a:p>
          <a:p>
            <a:pPr marL="342900" indent="-342900">
              <a:spcBef>
                <a:spcPts val="600"/>
              </a:spcBef>
              <a:spcAft>
                <a:spcPts val="600"/>
              </a:spcAft>
              <a:buFont typeface="Arial" panose="020B0604020202020204" pitchFamily="34" charset="0"/>
              <a:buChar char="•"/>
            </a:pPr>
            <a:r>
              <a:rPr lang="lv-LV" sz="1400" dirty="0">
                <a:latin typeface="Verdana" panose="020B0604030504040204" pitchFamily="34" charset="0"/>
                <a:ea typeface="Verdana" panose="020B0604030504040204" pitchFamily="34" charset="0"/>
              </a:rPr>
              <a:t>2023. gadā lielākā daļa lauksaimniecībā pastāvīgi nodarbināto (89,3</a:t>
            </a:r>
            <a:r>
              <a:rPr lang="lv-LV" sz="1800" dirty="0">
                <a:effectLst/>
                <a:latin typeface="Aptos" panose="020B0004020202020204" pitchFamily="34" charset="0"/>
                <a:ea typeface="Aptos" panose="020B0004020202020204" pitchFamily="34" charset="0"/>
                <a:cs typeface="Times New Roman" panose="02020603050405020304" pitchFamily="18" charset="0"/>
              </a:rPr>
              <a:t> </a:t>
            </a:r>
            <a:r>
              <a:rPr lang="lv-LV" sz="1400" dirty="0">
                <a:latin typeface="Verdana" panose="020B0604030504040204" pitchFamily="34" charset="0"/>
                <a:ea typeface="Verdana" panose="020B0604030504040204" pitchFamily="34" charset="0"/>
              </a:rPr>
              <a:t>%) strādāja nepilnu darba dienu, t.i., mazāk nekā 1840 h;</a:t>
            </a:r>
          </a:p>
          <a:p>
            <a:pPr marL="342900" indent="-342900">
              <a:spcBef>
                <a:spcPts val="600"/>
              </a:spcBef>
              <a:spcAft>
                <a:spcPts val="600"/>
              </a:spcAft>
              <a:buFont typeface="Arial" panose="020B0604020202020204" pitchFamily="34" charset="0"/>
              <a:buChar char="•"/>
            </a:pPr>
            <a:r>
              <a:rPr lang="lv-LV" sz="1400" dirty="0">
                <a:latin typeface="Verdana" panose="020B0604030504040204" pitchFamily="34" charset="0"/>
                <a:ea typeface="Verdana" panose="020B0604030504040204" pitchFamily="34" charset="0"/>
              </a:rPr>
              <a:t>Pilnu darba dienu jeb 1840 h gadā lauksaimniecībā strādāja 14,6</a:t>
            </a:r>
            <a:r>
              <a:rPr lang="lv-LV" sz="1800" dirty="0">
                <a:effectLst/>
                <a:latin typeface="Aptos" panose="020B0004020202020204" pitchFamily="34" charset="0"/>
                <a:ea typeface="Aptos" panose="020B0004020202020204" pitchFamily="34" charset="0"/>
                <a:cs typeface="Times New Roman" panose="02020603050405020304" pitchFamily="18" charset="0"/>
              </a:rPr>
              <a:t> </a:t>
            </a:r>
            <a:r>
              <a:rPr lang="lv-LV" sz="1400" dirty="0">
                <a:latin typeface="Verdana" panose="020B0604030504040204" pitchFamily="34" charset="0"/>
                <a:ea typeface="Verdana" panose="020B0604030504040204" pitchFamily="34" charset="0"/>
              </a:rPr>
              <a:t>tūkst. jeb 10,7</a:t>
            </a:r>
            <a:r>
              <a:rPr lang="lv-LV" sz="1800" dirty="0">
                <a:effectLst/>
                <a:latin typeface="Aptos" panose="020B0004020202020204" pitchFamily="34" charset="0"/>
                <a:ea typeface="Aptos" panose="020B0004020202020204" pitchFamily="34" charset="0"/>
                <a:cs typeface="Times New Roman" panose="02020603050405020304" pitchFamily="18" charset="0"/>
              </a:rPr>
              <a:t> </a:t>
            </a:r>
            <a:r>
              <a:rPr lang="lv-LV" sz="1400" dirty="0">
                <a:latin typeface="Verdana" panose="020B0604030504040204" pitchFamily="34" charset="0"/>
                <a:ea typeface="Verdana" panose="020B0604030504040204" pitchFamily="34" charset="0"/>
              </a:rPr>
              <a:t>% nodarbināto</a:t>
            </a:r>
          </a:p>
          <a:p>
            <a:pPr marL="342900" indent="-342900">
              <a:spcBef>
                <a:spcPts val="600"/>
              </a:spcBef>
              <a:spcAft>
                <a:spcPts val="600"/>
              </a:spcAft>
              <a:buFont typeface="Arial" panose="020B0604020202020204" pitchFamily="34" charset="0"/>
              <a:buChar char="•"/>
            </a:pPr>
            <a:r>
              <a:rPr lang="lv-LV" sz="1400" dirty="0">
                <a:latin typeface="Verdana" panose="020B0604030504040204" pitchFamily="34" charset="0"/>
                <a:ea typeface="Verdana" panose="020B0604030504040204" pitchFamily="34" charset="0"/>
              </a:rPr>
              <a:t>10,1 tūkst. jeb 64,9</a:t>
            </a:r>
            <a:r>
              <a:rPr lang="lv-LV" sz="1800" dirty="0">
                <a:effectLst/>
                <a:latin typeface="Aptos" panose="020B0004020202020204" pitchFamily="34" charset="0"/>
                <a:ea typeface="Aptos" panose="020B0004020202020204" pitchFamily="34" charset="0"/>
                <a:cs typeface="Times New Roman" panose="02020603050405020304" pitchFamily="18" charset="0"/>
              </a:rPr>
              <a:t> </a:t>
            </a:r>
            <a:r>
              <a:rPr lang="lv-LV" sz="1400" dirty="0">
                <a:latin typeface="Verdana" panose="020B0604030504040204" pitchFamily="34" charset="0"/>
                <a:ea typeface="Verdana" panose="020B0604030504040204" pitchFamily="34" charset="0"/>
              </a:rPr>
              <a:t>% no pilnu darba dienu strādājošiem bija vīrieši</a:t>
            </a:r>
          </a:p>
        </p:txBody>
      </p:sp>
      <p:sp>
        <p:nvSpPr>
          <p:cNvPr id="9" name="Text Placeholder 8">
            <a:extLst>
              <a:ext uri="{FF2B5EF4-FFF2-40B4-BE49-F238E27FC236}">
                <a16:creationId xmlns:a16="http://schemas.microsoft.com/office/drawing/2014/main" id="{BF09B7D3-D000-8D7B-D124-79AD66A9048F}"/>
              </a:ext>
            </a:extLst>
          </p:cNvPr>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3732717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203D0-5864-452C-A410-45C628E3DCDC}"/>
              </a:ext>
            </a:extLst>
          </p:cNvPr>
          <p:cNvSpPr>
            <a:spLocks noGrp="1"/>
          </p:cNvSpPr>
          <p:nvPr>
            <p:ph type="title"/>
          </p:nvPr>
        </p:nvSpPr>
        <p:spPr/>
        <p:txBody>
          <a:bodyPr/>
          <a:lstStyle/>
          <a:p>
            <a:r>
              <a:rPr lang="lv-LV" dirty="0">
                <a:solidFill>
                  <a:schemeClr val="accent5">
                    <a:lumMod val="75000"/>
                  </a:schemeClr>
                </a:solidFill>
              </a:rPr>
              <a:t>Lauksaimniecībā nodarbināto dzimuma struktūra, %</a:t>
            </a:r>
          </a:p>
        </p:txBody>
      </p:sp>
      <p:sp>
        <p:nvSpPr>
          <p:cNvPr id="4" name="Text Placeholder 3">
            <a:extLst>
              <a:ext uri="{FF2B5EF4-FFF2-40B4-BE49-F238E27FC236}">
                <a16:creationId xmlns:a16="http://schemas.microsoft.com/office/drawing/2014/main" id="{73071A6D-0071-4D89-B9A8-4D9B3804475C}"/>
              </a:ext>
            </a:extLst>
          </p:cNvPr>
          <p:cNvSpPr>
            <a:spLocks noGrp="1"/>
          </p:cNvSpPr>
          <p:nvPr>
            <p:ph type="body" sz="quarter" idx="10"/>
          </p:nvPr>
        </p:nvSpPr>
        <p:spPr/>
        <p:txBody>
          <a:bodyPr/>
          <a:lstStyle/>
          <a:p>
            <a:endParaRPr lang="lv-LV"/>
          </a:p>
        </p:txBody>
      </p:sp>
      <p:sp>
        <p:nvSpPr>
          <p:cNvPr id="6" name="Slide Number Placeholder 5">
            <a:extLst>
              <a:ext uri="{FF2B5EF4-FFF2-40B4-BE49-F238E27FC236}">
                <a16:creationId xmlns:a16="http://schemas.microsoft.com/office/drawing/2014/main" id="{AA1926B7-4B51-4F6D-A46D-4AD8F87D1794}"/>
              </a:ext>
            </a:extLst>
          </p:cNvPr>
          <p:cNvSpPr>
            <a:spLocks noGrp="1"/>
          </p:cNvSpPr>
          <p:nvPr>
            <p:ph type="sldNum" sz="quarter" idx="13"/>
          </p:nvPr>
        </p:nvSpPr>
        <p:spPr/>
        <p:txBody>
          <a:bodyPr/>
          <a:lstStyle/>
          <a:p>
            <a:fld id="{582C4AC3-83A8-4481-86EE-8D7BD21BDCDE}" type="slidenum">
              <a:rPr lang="en-US" altLang="lv-LV" smtClean="0"/>
              <a:pPr/>
              <a:t>14</a:t>
            </a:fld>
            <a:endParaRPr lang="en-US" altLang="lv-LV"/>
          </a:p>
        </p:txBody>
      </p:sp>
      <p:graphicFrame>
        <p:nvGraphicFramePr>
          <p:cNvPr id="7" name="Content Placeholder 6">
            <a:extLst>
              <a:ext uri="{FF2B5EF4-FFF2-40B4-BE49-F238E27FC236}">
                <a16:creationId xmlns:a16="http://schemas.microsoft.com/office/drawing/2014/main" id="{EFC802B9-D168-4F10-BE25-6460B3013F7D}"/>
              </a:ext>
            </a:extLst>
          </p:cNvPr>
          <p:cNvGraphicFramePr>
            <a:graphicFrameLocks noGrp="1"/>
          </p:cNvGraphicFramePr>
          <p:nvPr>
            <p:ph idx="1"/>
            <p:extLst>
              <p:ext uri="{D42A27DB-BD31-4B8C-83A1-F6EECF244321}">
                <p14:modId xmlns:p14="http://schemas.microsoft.com/office/powerpoint/2010/main" val="3726041701"/>
              </p:ext>
            </p:extLst>
          </p:nvPr>
        </p:nvGraphicFramePr>
        <p:xfrm>
          <a:off x="1307391" y="941034"/>
          <a:ext cx="8499475" cy="525558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42C6FC24-3667-E202-E1EB-BF6787108F54}"/>
              </a:ext>
            </a:extLst>
          </p:cNvPr>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3078202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F8A7D-F418-3CC3-CD28-BCBF5D7D2DBA}"/>
              </a:ext>
            </a:extLst>
          </p:cNvPr>
          <p:cNvSpPr>
            <a:spLocks noGrp="1"/>
          </p:cNvSpPr>
          <p:nvPr>
            <p:ph type="title"/>
          </p:nvPr>
        </p:nvSpPr>
        <p:spPr>
          <a:xfrm>
            <a:off x="2530136" y="824883"/>
            <a:ext cx="9052265" cy="648810"/>
          </a:xfrm>
        </p:spPr>
        <p:txBody>
          <a:bodyPr/>
          <a:lstStyle/>
          <a:p>
            <a:r>
              <a:rPr lang="lv-LV" dirty="0">
                <a:solidFill>
                  <a:schemeClr val="accent5">
                    <a:lumMod val="75000"/>
                  </a:schemeClr>
                </a:solidFill>
              </a:rPr>
              <a:t>Definīcija: Lauksaimniecībā nodarbinātie</a:t>
            </a:r>
            <a:endParaRPr lang="en-GB" dirty="0">
              <a:solidFill>
                <a:schemeClr val="accent5">
                  <a:lumMod val="75000"/>
                </a:schemeClr>
              </a:solidFill>
            </a:endParaRPr>
          </a:p>
        </p:txBody>
      </p:sp>
      <p:sp>
        <p:nvSpPr>
          <p:cNvPr id="3" name="Content Placeholder 2">
            <a:extLst>
              <a:ext uri="{FF2B5EF4-FFF2-40B4-BE49-F238E27FC236}">
                <a16:creationId xmlns:a16="http://schemas.microsoft.com/office/drawing/2014/main" id="{B48F9ECF-B1AA-0400-A1D8-242327B69952}"/>
              </a:ext>
            </a:extLst>
          </p:cNvPr>
          <p:cNvSpPr>
            <a:spLocks noGrp="1"/>
          </p:cNvSpPr>
          <p:nvPr>
            <p:ph idx="1"/>
          </p:nvPr>
        </p:nvSpPr>
        <p:spPr>
          <a:xfrm>
            <a:off x="2441359" y="2521258"/>
            <a:ext cx="9141042" cy="3604916"/>
          </a:xfrm>
        </p:spPr>
        <p:txBody>
          <a:bodyPr>
            <a:normAutofit/>
          </a:bodyPr>
          <a:lstStyle/>
          <a:p>
            <a:r>
              <a:rPr lang="lv-LV" sz="1400" b="1" i="0" dirty="0">
                <a:solidFill>
                  <a:srgbClr val="595959"/>
                </a:solidFill>
                <a:effectLst/>
              </a:rPr>
              <a:t>Lauksaimniecībā nodarbinātie </a:t>
            </a:r>
            <a:r>
              <a:rPr lang="lv-LV" sz="1400" b="0" i="0" dirty="0">
                <a:solidFill>
                  <a:srgbClr val="595959"/>
                </a:solidFill>
                <a:effectLst/>
              </a:rPr>
              <a:t>– visi iepriekšējos 12 mēnešos pirms pārskata datuma nodarbinātie vecumā no 15 gadiem, kas bija nodarbināti augkopībā, lopkopībā vai sniedza lauksaimnieciskos pakalpojumus par samaksu naudā vai par atlīdzību precēs vai pakalpojumos. Nostrādāto stundu skaitu aprēķina, ņemot vērā tikai </a:t>
            </a:r>
            <a:r>
              <a:rPr lang="lv-LV" sz="1400" b="1" i="0" dirty="0">
                <a:solidFill>
                  <a:srgbClr val="595959"/>
                </a:solidFill>
                <a:effectLst/>
              </a:rPr>
              <a:t>lauksaimniecībā faktiski nostrādātās stundas</a:t>
            </a:r>
            <a:r>
              <a:rPr lang="lv-LV" sz="1400" b="0" i="0" dirty="0">
                <a:solidFill>
                  <a:srgbClr val="595959"/>
                </a:solidFill>
                <a:effectLst/>
              </a:rPr>
              <a:t>, ieskaitot dīkstāves un atpūtas pauzes, bet neieskaitot pusdienas pārtraukumus un mājsaimniecībā un citos nelauksaimnieciskos darbos, t.sk. grāmatvedībā, nostrādāto laiku, atvaļinājumu, brīvdienas un slimības laiku.</a:t>
            </a:r>
          </a:p>
          <a:p>
            <a:endParaRPr lang="lv-LV" sz="1400" dirty="0">
              <a:solidFill>
                <a:srgbClr val="595959"/>
              </a:solidFill>
            </a:endParaRPr>
          </a:p>
          <a:p>
            <a:r>
              <a:rPr lang="lv-LV" sz="1400" b="1" i="0" dirty="0">
                <a:solidFill>
                  <a:srgbClr val="595959"/>
                </a:solidFill>
                <a:effectLst/>
              </a:rPr>
              <a:t>Pastāvīgi </a:t>
            </a:r>
            <a:r>
              <a:rPr lang="lv-LV" sz="1400" b="1" dirty="0">
                <a:solidFill>
                  <a:srgbClr val="595959"/>
                </a:solidFill>
              </a:rPr>
              <a:t>nodarbināti lauksaimniecībā </a:t>
            </a:r>
            <a:r>
              <a:rPr lang="lv-LV" sz="1400" dirty="0">
                <a:solidFill>
                  <a:srgbClr val="595959"/>
                </a:solidFill>
              </a:rPr>
              <a:t>- p</a:t>
            </a:r>
            <a:r>
              <a:rPr lang="lv-LV" sz="1400" b="0" i="0" dirty="0">
                <a:solidFill>
                  <a:srgbClr val="595959"/>
                </a:solidFill>
                <a:effectLst/>
              </a:rPr>
              <a:t>ersonas, kuras strādājušas saimniecībā iepriekšējos 12 mēnešus katru nedēļu neatkarīgi no darba nedēļas garuma. Ieskaita arī personas, kuras saimniecības specializācijas dēļ tiek pastāvīgi nodarbinātas tikai sezonas, noteikta darba vai ražošanas cikla laikā. </a:t>
            </a:r>
          </a:p>
          <a:p>
            <a:endParaRPr lang="en-GB" sz="1400" dirty="0"/>
          </a:p>
          <a:p>
            <a:endParaRPr lang="en-GB" sz="1400" dirty="0"/>
          </a:p>
        </p:txBody>
      </p:sp>
      <p:sp>
        <p:nvSpPr>
          <p:cNvPr id="4" name="Text Placeholder 3">
            <a:extLst>
              <a:ext uri="{FF2B5EF4-FFF2-40B4-BE49-F238E27FC236}">
                <a16:creationId xmlns:a16="http://schemas.microsoft.com/office/drawing/2014/main" id="{2811CA21-70B9-A496-7A6C-3E7965513ED8}"/>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FCEF2EAC-B80F-ECBC-7891-8C2D40E36B80}"/>
              </a:ext>
            </a:extLst>
          </p:cNvPr>
          <p:cNvSpPr>
            <a:spLocks noGrp="1"/>
          </p:cNvSpPr>
          <p:nvPr>
            <p:ph type="body" sz="quarter" idx="12"/>
          </p:nvPr>
        </p:nvSpPr>
        <p:spPr/>
        <p:txBody>
          <a:bodyPr/>
          <a:lstStyle/>
          <a:p>
            <a:endParaRPr lang="en-GB"/>
          </a:p>
        </p:txBody>
      </p:sp>
      <p:sp>
        <p:nvSpPr>
          <p:cNvPr id="6" name="Slide Number Placeholder 5">
            <a:extLst>
              <a:ext uri="{FF2B5EF4-FFF2-40B4-BE49-F238E27FC236}">
                <a16:creationId xmlns:a16="http://schemas.microsoft.com/office/drawing/2014/main" id="{E5FDC783-57D1-D29A-AD66-40661E9EBECE}"/>
              </a:ext>
            </a:extLst>
          </p:cNvPr>
          <p:cNvSpPr>
            <a:spLocks noGrp="1"/>
          </p:cNvSpPr>
          <p:nvPr>
            <p:ph type="sldNum" sz="quarter" idx="13"/>
          </p:nvPr>
        </p:nvSpPr>
        <p:spPr/>
        <p:txBody>
          <a:bodyPr/>
          <a:lstStyle/>
          <a:p>
            <a:fld id="{8F73CD61-8D0D-4A7A-B18D-3B71C87D219D}" type="slidenum">
              <a:rPr lang="en-US" altLang="en-US" smtClean="0"/>
              <a:pPr/>
              <a:t>15</a:t>
            </a:fld>
            <a:endParaRPr lang="en-US" altLang="en-US"/>
          </a:p>
        </p:txBody>
      </p:sp>
    </p:spTree>
    <p:extLst>
      <p:ext uri="{BB962C8B-B14F-4D97-AF65-F5344CB8AC3E}">
        <p14:creationId xmlns:p14="http://schemas.microsoft.com/office/powerpoint/2010/main" val="1235878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5DC9B-B2A7-FB5D-8C84-B45E8C2F2716}"/>
              </a:ext>
            </a:extLst>
          </p:cNvPr>
          <p:cNvSpPr>
            <a:spLocks noGrp="1"/>
          </p:cNvSpPr>
          <p:nvPr>
            <p:ph type="title"/>
          </p:nvPr>
        </p:nvSpPr>
        <p:spPr>
          <a:xfrm>
            <a:off x="2556769" y="731826"/>
            <a:ext cx="9025632" cy="1036642"/>
          </a:xfrm>
        </p:spPr>
        <p:txBody>
          <a:bodyPr>
            <a:normAutofit/>
          </a:bodyPr>
          <a:lstStyle/>
          <a:p>
            <a:r>
              <a:rPr lang="lv-LV" sz="2000" dirty="0">
                <a:solidFill>
                  <a:schemeClr val="accent5">
                    <a:lumMod val="75000"/>
                  </a:schemeClr>
                </a:solidFill>
              </a:rPr>
              <a:t>2020. gada lauksaimniecības skaitīšanas rezultāti Eiropas Savienībā</a:t>
            </a:r>
            <a:endParaRPr lang="en-GB" sz="2000" dirty="0">
              <a:solidFill>
                <a:schemeClr val="accent5">
                  <a:lumMod val="75000"/>
                </a:schemeClr>
              </a:solidFill>
            </a:endParaRPr>
          </a:p>
        </p:txBody>
      </p:sp>
      <p:sp>
        <p:nvSpPr>
          <p:cNvPr id="3" name="Content Placeholder 2">
            <a:extLst>
              <a:ext uri="{FF2B5EF4-FFF2-40B4-BE49-F238E27FC236}">
                <a16:creationId xmlns:a16="http://schemas.microsoft.com/office/drawing/2014/main" id="{56819557-7243-B185-0CD9-76B06948709A}"/>
              </a:ext>
            </a:extLst>
          </p:cNvPr>
          <p:cNvSpPr>
            <a:spLocks noGrp="1"/>
          </p:cNvSpPr>
          <p:nvPr>
            <p:ph idx="1"/>
          </p:nvPr>
        </p:nvSpPr>
        <p:spPr>
          <a:xfrm>
            <a:off x="2627790" y="2530136"/>
            <a:ext cx="8954611" cy="3596038"/>
          </a:xfrm>
        </p:spPr>
        <p:txBody>
          <a:bodyPr>
            <a:normAutofit/>
          </a:bodyPr>
          <a:lstStyle/>
          <a:p>
            <a:pPr algn="l"/>
            <a:r>
              <a:rPr lang="lv-LV" sz="1800" dirty="0">
                <a:hlinkClick r:id="rId2"/>
              </a:rPr>
              <a:t>07.01.2025 </a:t>
            </a:r>
            <a:r>
              <a:rPr lang="en-US" sz="1800" i="0" dirty="0">
                <a:solidFill>
                  <a:srgbClr val="272833"/>
                </a:solidFill>
                <a:effectLst/>
                <a:hlinkClick r:id="rId2"/>
              </a:rPr>
              <a:t>Explore Eurostat’s new brochure on farms in the EU</a:t>
            </a:r>
            <a:endParaRPr lang="en-US" sz="1800" i="0" dirty="0">
              <a:solidFill>
                <a:srgbClr val="272833"/>
              </a:solidFill>
              <a:effectLst/>
            </a:endParaRPr>
          </a:p>
          <a:p>
            <a:br>
              <a:rPr lang="en-US" sz="1800" i="0" dirty="0">
                <a:solidFill>
                  <a:srgbClr val="272833"/>
                </a:solidFill>
                <a:effectLst/>
              </a:rPr>
            </a:br>
            <a:r>
              <a:rPr lang="lv-LV" sz="1800" i="0" dirty="0">
                <a:solidFill>
                  <a:srgbClr val="272833"/>
                </a:solidFill>
                <a:effectLst/>
              </a:rPr>
              <a:t>Eurostat publikācija </a:t>
            </a:r>
            <a:r>
              <a:rPr lang="en-US" sz="1800" i="0" dirty="0">
                <a:solidFill>
                  <a:srgbClr val="272833"/>
                </a:solidFill>
                <a:effectLst/>
              </a:rPr>
              <a:t> </a:t>
            </a:r>
            <a:r>
              <a:rPr lang="en-US" sz="1800" i="0" dirty="0">
                <a:solidFill>
                  <a:srgbClr val="272833"/>
                </a:solidFill>
                <a:effectLst/>
                <a:hlinkClick r:id="rId3"/>
              </a:rPr>
              <a:t>A look at European farms – agricultural census results</a:t>
            </a:r>
            <a:endParaRPr lang="lv-LV" sz="1800" i="0" dirty="0">
              <a:solidFill>
                <a:srgbClr val="272833"/>
              </a:solidFill>
              <a:effectLst/>
            </a:endParaRPr>
          </a:p>
          <a:p>
            <a:endParaRPr lang="lv-LV" sz="1800" dirty="0">
              <a:solidFill>
                <a:srgbClr val="272833"/>
              </a:solidFill>
            </a:endParaRPr>
          </a:p>
          <a:p>
            <a:r>
              <a:rPr lang="lv-LV" sz="1800" u="none" strike="noStrike" dirty="0" err="1">
                <a:solidFill>
                  <a:srgbClr val="0E47CB"/>
                </a:solidFill>
                <a:effectLst/>
                <a:hlinkClick r:id="rId4"/>
              </a:rPr>
              <a:t>Database</a:t>
            </a:r>
            <a:r>
              <a:rPr lang="lv-LV" sz="1800" u="none" strike="noStrike" dirty="0">
                <a:solidFill>
                  <a:srgbClr val="0E47CB"/>
                </a:solidFill>
                <a:effectLst/>
                <a:hlinkClick r:id="rId4"/>
              </a:rPr>
              <a:t> </a:t>
            </a:r>
            <a:r>
              <a:rPr lang="lv-LV" sz="1800" u="none" strike="noStrike" dirty="0" err="1">
                <a:solidFill>
                  <a:srgbClr val="0E47CB"/>
                </a:solidFill>
                <a:effectLst/>
                <a:hlinkClick r:id="rId4"/>
              </a:rPr>
              <a:t>on</a:t>
            </a:r>
            <a:r>
              <a:rPr lang="lv-LV" sz="1800" u="none" strike="noStrike" dirty="0">
                <a:solidFill>
                  <a:srgbClr val="0E47CB"/>
                </a:solidFill>
                <a:effectLst/>
                <a:hlinkClick r:id="rId4"/>
              </a:rPr>
              <a:t> </a:t>
            </a:r>
            <a:r>
              <a:rPr lang="lv-LV" sz="1800" u="none" strike="noStrike" dirty="0" err="1">
                <a:solidFill>
                  <a:srgbClr val="0E47CB"/>
                </a:solidFill>
                <a:effectLst/>
                <a:hlinkClick r:id="rId4"/>
              </a:rPr>
              <a:t>agriculture</a:t>
            </a:r>
            <a:endParaRPr lang="lv-LV" sz="1800" dirty="0">
              <a:solidFill>
                <a:srgbClr val="515560"/>
              </a:solidFill>
              <a:effectLst/>
            </a:endParaRPr>
          </a:p>
          <a:p>
            <a:endParaRPr lang="en-GB" sz="1800" dirty="0"/>
          </a:p>
        </p:txBody>
      </p:sp>
      <p:sp>
        <p:nvSpPr>
          <p:cNvPr id="4" name="Text Placeholder 3">
            <a:extLst>
              <a:ext uri="{FF2B5EF4-FFF2-40B4-BE49-F238E27FC236}">
                <a16:creationId xmlns:a16="http://schemas.microsoft.com/office/drawing/2014/main" id="{37A1BFE3-B1D1-5741-751C-C0CEFF6BE9C9}"/>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3C521081-7E25-CFEC-66CB-2F6A35355813}"/>
              </a:ext>
            </a:extLst>
          </p:cNvPr>
          <p:cNvSpPr>
            <a:spLocks noGrp="1"/>
          </p:cNvSpPr>
          <p:nvPr>
            <p:ph type="body" sz="quarter" idx="12"/>
          </p:nvPr>
        </p:nvSpPr>
        <p:spPr/>
        <p:txBody>
          <a:bodyPr/>
          <a:lstStyle/>
          <a:p>
            <a:endParaRPr lang="en-GB" dirty="0"/>
          </a:p>
        </p:txBody>
      </p:sp>
      <p:sp>
        <p:nvSpPr>
          <p:cNvPr id="6" name="Slide Number Placeholder 5">
            <a:extLst>
              <a:ext uri="{FF2B5EF4-FFF2-40B4-BE49-F238E27FC236}">
                <a16:creationId xmlns:a16="http://schemas.microsoft.com/office/drawing/2014/main" id="{CF8FCCBA-1FE0-4D13-6933-806C0FC5783C}"/>
              </a:ext>
            </a:extLst>
          </p:cNvPr>
          <p:cNvSpPr>
            <a:spLocks noGrp="1"/>
          </p:cNvSpPr>
          <p:nvPr>
            <p:ph type="sldNum" sz="quarter" idx="13"/>
          </p:nvPr>
        </p:nvSpPr>
        <p:spPr/>
        <p:txBody>
          <a:bodyPr/>
          <a:lstStyle/>
          <a:p>
            <a:fld id="{8F73CD61-8D0D-4A7A-B18D-3B71C87D219D}" type="slidenum">
              <a:rPr lang="en-US" altLang="en-US" smtClean="0"/>
              <a:pPr/>
              <a:t>16</a:t>
            </a:fld>
            <a:endParaRPr lang="en-US" altLang="en-US"/>
          </a:p>
        </p:txBody>
      </p:sp>
    </p:spTree>
    <p:extLst>
      <p:ext uri="{BB962C8B-B14F-4D97-AF65-F5344CB8AC3E}">
        <p14:creationId xmlns:p14="http://schemas.microsoft.com/office/powerpoint/2010/main" val="2209570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1">
            <a:extLst>
              <a:ext uri="{FF2B5EF4-FFF2-40B4-BE49-F238E27FC236}">
                <a16:creationId xmlns:a16="http://schemas.microsoft.com/office/drawing/2014/main" id="{98573355-19BA-43DF-8922-042E0D4D1DC3}"/>
              </a:ext>
            </a:extLst>
          </p:cNvPr>
          <p:cNvSpPr>
            <a:spLocks noGrp="1"/>
          </p:cNvSpPr>
          <p:nvPr>
            <p:ph type="body" sz="quarter" idx="10"/>
          </p:nvPr>
        </p:nvSpPr>
        <p:spPr>
          <a:xfrm>
            <a:off x="2209800" y="3918565"/>
            <a:ext cx="7772400" cy="914400"/>
          </a:xfrm>
        </p:spPr>
        <p:txBody>
          <a:bodyPr>
            <a:normAutofit/>
          </a:bodyPr>
          <a:lstStyle/>
          <a:p>
            <a:r>
              <a:rPr lang="lv-LV" altLang="lv-LV" sz="2800" b="1" dirty="0"/>
              <a:t>Paldies!</a:t>
            </a:r>
          </a:p>
        </p:txBody>
      </p:sp>
      <p:sp>
        <p:nvSpPr>
          <p:cNvPr id="19459" name="Text Placeholder 2">
            <a:extLst>
              <a:ext uri="{FF2B5EF4-FFF2-40B4-BE49-F238E27FC236}">
                <a16:creationId xmlns:a16="http://schemas.microsoft.com/office/drawing/2014/main" id="{A7396520-BE1B-4626-89F0-CE335123D7C3}"/>
              </a:ext>
            </a:extLst>
          </p:cNvPr>
          <p:cNvSpPr>
            <a:spLocks noGrp="1"/>
          </p:cNvSpPr>
          <p:nvPr>
            <p:ph type="body" sz="quarter" idx="11"/>
          </p:nvPr>
        </p:nvSpPr>
        <p:spPr/>
        <p:txBody>
          <a:bodyPr/>
          <a:lstStyle/>
          <a:p>
            <a:endParaRPr lang="lv-LV" altLang="lv-LV"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861B3-DB09-9A99-C509-D538A4BCD431}"/>
              </a:ext>
            </a:extLst>
          </p:cNvPr>
          <p:cNvSpPr>
            <a:spLocks noGrp="1"/>
          </p:cNvSpPr>
          <p:nvPr>
            <p:ph type="title"/>
          </p:nvPr>
        </p:nvSpPr>
        <p:spPr>
          <a:xfrm>
            <a:off x="603682" y="381000"/>
            <a:ext cx="10978719" cy="684320"/>
          </a:xfrm>
        </p:spPr>
        <p:txBody>
          <a:bodyPr/>
          <a:lstStyle/>
          <a:p>
            <a:r>
              <a:rPr lang="lv-LV" sz="2000" dirty="0">
                <a:solidFill>
                  <a:schemeClr val="accent5">
                    <a:lumMod val="75000"/>
                  </a:schemeClr>
                </a:solidFill>
              </a:rPr>
              <a:t>Apsekojuma rezultāti</a:t>
            </a:r>
            <a:endParaRPr lang="en-GB" sz="2000" dirty="0">
              <a:solidFill>
                <a:schemeClr val="accent5">
                  <a:lumMod val="75000"/>
                </a:schemeClr>
              </a:solidFill>
            </a:endParaRPr>
          </a:p>
        </p:txBody>
      </p:sp>
      <p:sp>
        <p:nvSpPr>
          <p:cNvPr id="3" name="Content Placeholder 2">
            <a:extLst>
              <a:ext uri="{FF2B5EF4-FFF2-40B4-BE49-F238E27FC236}">
                <a16:creationId xmlns:a16="http://schemas.microsoft.com/office/drawing/2014/main" id="{30AF3B18-1433-00AF-A081-798C071BAB61}"/>
              </a:ext>
            </a:extLst>
          </p:cNvPr>
          <p:cNvSpPr>
            <a:spLocks noGrp="1"/>
          </p:cNvSpPr>
          <p:nvPr>
            <p:ph idx="1"/>
          </p:nvPr>
        </p:nvSpPr>
        <p:spPr/>
        <p:txBody>
          <a:bodyPr>
            <a:normAutofit/>
          </a:bodyPr>
          <a:lstStyle/>
          <a:p>
            <a:r>
              <a:rPr lang="lv-LV" sz="1800" dirty="0">
                <a:effectLst/>
                <a:latin typeface="Aptos" panose="020B0004020202020204" pitchFamily="34" charset="0"/>
                <a:ea typeface="Aptos" panose="020B0004020202020204" pitchFamily="34" charset="0"/>
                <a:cs typeface="Times New Roman" panose="02020603050405020304" pitchFamily="18" charset="0"/>
              </a:rPr>
              <a:t>Preses ziņojumi:</a:t>
            </a:r>
          </a:p>
          <a:p>
            <a:r>
              <a:rPr lang="lv-LV" sz="1800" dirty="0">
                <a:effectLst/>
                <a:latin typeface="Aptos" panose="020B0004020202020204" pitchFamily="34" charset="0"/>
                <a:ea typeface="Aptos" panose="020B0004020202020204" pitchFamily="34" charset="0"/>
                <a:cs typeface="Times New Roman" panose="02020603050405020304" pitchFamily="18" charset="0"/>
                <a:hlinkClick r:id="rId2"/>
              </a:rPr>
              <a:t>15.05.2024 “2023. gada lauku saimniecību integrētās statistikas apsekojuma provizoriskie rezultāti”</a:t>
            </a:r>
            <a:endParaRPr lang="lv-LV" sz="1800" dirty="0">
              <a:effectLst/>
              <a:latin typeface="Aptos" panose="020B0004020202020204" pitchFamily="34" charset="0"/>
              <a:ea typeface="Aptos" panose="020B0004020202020204" pitchFamily="34" charset="0"/>
              <a:cs typeface="Times New Roman" panose="02020603050405020304" pitchFamily="18" charset="0"/>
            </a:endParaRPr>
          </a:p>
          <a:p>
            <a:r>
              <a:rPr lang="lv-LV" sz="1800" dirty="0">
                <a:effectLst/>
                <a:latin typeface="Aptos" panose="020B0004020202020204" pitchFamily="34" charset="0"/>
                <a:ea typeface="Aptos" panose="020B0004020202020204" pitchFamily="34" charset="0"/>
                <a:cs typeface="Times New Roman" panose="02020603050405020304" pitchFamily="18" charset="0"/>
              </a:rPr>
              <a:t> </a:t>
            </a:r>
          </a:p>
          <a:p>
            <a:r>
              <a:rPr lang="lv-LV" sz="1800" dirty="0">
                <a:effectLst/>
                <a:latin typeface="Aptos" panose="020B0004020202020204" pitchFamily="34" charset="0"/>
                <a:ea typeface="Aptos" panose="020B0004020202020204" pitchFamily="34" charset="0"/>
                <a:cs typeface="Times New Roman" panose="02020603050405020304" pitchFamily="18" charset="0"/>
                <a:hlinkClick r:id="rId3"/>
              </a:rPr>
              <a:t>17.10.2024 “2023. gada lauku saimniecību integrētās statistikas apsekojuma provizoriskie rezultāti”</a:t>
            </a:r>
            <a:endParaRPr lang="lv-LV" sz="1800" dirty="0">
              <a:effectLst/>
              <a:latin typeface="Aptos" panose="020B0004020202020204" pitchFamily="34" charset="0"/>
              <a:ea typeface="Aptos" panose="020B0004020202020204" pitchFamily="34" charset="0"/>
              <a:cs typeface="Times New Roman" panose="02020603050405020304" pitchFamily="18" charset="0"/>
            </a:endParaRPr>
          </a:p>
          <a:p>
            <a:r>
              <a:rPr lang="lv-LV" sz="1800" dirty="0">
                <a:effectLst/>
                <a:latin typeface="Aptos" panose="020B0004020202020204" pitchFamily="34" charset="0"/>
                <a:ea typeface="Aptos" panose="020B0004020202020204" pitchFamily="34" charset="0"/>
                <a:cs typeface="Times New Roman" panose="02020603050405020304" pitchFamily="18" charset="0"/>
              </a:rPr>
              <a:t> </a:t>
            </a:r>
          </a:p>
          <a:p>
            <a:r>
              <a:rPr lang="lv-LV" sz="1800" dirty="0">
                <a:effectLst/>
                <a:latin typeface="Aptos" panose="020B0004020202020204" pitchFamily="34" charset="0"/>
                <a:ea typeface="Aptos" panose="020B0004020202020204" pitchFamily="34" charset="0"/>
                <a:cs typeface="Times New Roman" panose="02020603050405020304" pitchFamily="18" charset="0"/>
                <a:hlinkClick r:id="rId4"/>
              </a:rPr>
              <a:t>20.12.2024 “2023. gada lauku saimniecību integrētās statistikas apsekojuma provizoriskie rezultāti”</a:t>
            </a:r>
            <a:endParaRPr lang="lv-LV" sz="1800" dirty="0">
              <a:effectLst/>
              <a:latin typeface="Aptos" panose="020B0004020202020204" pitchFamily="34" charset="0"/>
              <a:ea typeface="Aptos" panose="020B0004020202020204" pitchFamily="34" charset="0"/>
              <a:cs typeface="Times New Roman" panose="02020603050405020304" pitchFamily="18" charset="0"/>
            </a:endParaRPr>
          </a:p>
          <a:p>
            <a:r>
              <a:rPr lang="lv-LV" sz="1800" dirty="0">
                <a:effectLst/>
                <a:latin typeface="Aptos" panose="020B0004020202020204" pitchFamily="34" charset="0"/>
                <a:ea typeface="Aptos" panose="020B0004020202020204" pitchFamily="34" charset="0"/>
                <a:cs typeface="Times New Roman" panose="02020603050405020304" pitchFamily="18" charset="0"/>
              </a:rPr>
              <a:t> </a:t>
            </a:r>
          </a:p>
          <a:p>
            <a:r>
              <a:rPr lang="lv-LV" sz="1800" dirty="0">
                <a:latin typeface="Aptos" panose="020B0004020202020204" pitchFamily="34" charset="0"/>
                <a:ea typeface="Aptos" panose="020B0004020202020204" pitchFamily="34" charset="0"/>
                <a:cs typeface="Times New Roman" panose="02020603050405020304" pitchFamily="18" charset="0"/>
              </a:rPr>
              <a:t>Datubāze:</a:t>
            </a:r>
            <a:endParaRPr lang="lv-LV" sz="1800" dirty="0">
              <a:effectLst/>
              <a:latin typeface="Aptos" panose="020B0004020202020204" pitchFamily="34" charset="0"/>
              <a:ea typeface="Aptos" panose="020B0004020202020204" pitchFamily="34" charset="0"/>
              <a:cs typeface="Times New Roman" panose="02020603050405020304" pitchFamily="18" charset="0"/>
            </a:endParaRPr>
          </a:p>
          <a:p>
            <a:r>
              <a:rPr lang="lv-LV" sz="1800" dirty="0">
                <a:effectLst/>
                <a:latin typeface="Aptos" panose="020B0004020202020204" pitchFamily="34" charset="0"/>
                <a:ea typeface="Aptos" panose="020B0004020202020204" pitchFamily="34" charset="0"/>
                <a:cs typeface="Times New Roman" panose="02020603050405020304" pitchFamily="18" charset="0"/>
                <a:hlinkClick r:id="rId5"/>
              </a:rPr>
              <a:t>20.12.2024 Datu tabulas oficiālajā statistikas portālā</a:t>
            </a:r>
            <a:endParaRPr lang="lv-LV" sz="18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Text Placeholder 3">
            <a:extLst>
              <a:ext uri="{FF2B5EF4-FFF2-40B4-BE49-F238E27FC236}">
                <a16:creationId xmlns:a16="http://schemas.microsoft.com/office/drawing/2014/main" id="{206EDF23-1E98-7521-A2E1-6BB14842DC01}"/>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73D8FFCB-01C0-09AE-8807-7112BF53F88E}"/>
              </a:ext>
            </a:extLst>
          </p:cNvPr>
          <p:cNvSpPr>
            <a:spLocks noGrp="1"/>
          </p:cNvSpPr>
          <p:nvPr>
            <p:ph type="body" sz="quarter" idx="12"/>
          </p:nvPr>
        </p:nvSpPr>
        <p:spPr/>
        <p:txBody>
          <a:bodyPr/>
          <a:lstStyle/>
          <a:p>
            <a:endParaRPr lang="en-GB"/>
          </a:p>
        </p:txBody>
      </p:sp>
      <p:sp>
        <p:nvSpPr>
          <p:cNvPr id="6" name="Slide Number Placeholder 5">
            <a:extLst>
              <a:ext uri="{FF2B5EF4-FFF2-40B4-BE49-F238E27FC236}">
                <a16:creationId xmlns:a16="http://schemas.microsoft.com/office/drawing/2014/main" id="{51DE544E-1319-8D38-8130-0B6644E590C5}"/>
              </a:ext>
            </a:extLst>
          </p:cNvPr>
          <p:cNvSpPr>
            <a:spLocks noGrp="1"/>
          </p:cNvSpPr>
          <p:nvPr>
            <p:ph type="sldNum" sz="quarter" idx="13"/>
          </p:nvPr>
        </p:nvSpPr>
        <p:spPr/>
        <p:txBody>
          <a:bodyPr/>
          <a:lstStyle/>
          <a:p>
            <a:fld id="{8F73CD61-8D0D-4A7A-B18D-3B71C87D219D}" type="slidenum">
              <a:rPr lang="en-US" altLang="en-US" smtClean="0"/>
              <a:pPr/>
              <a:t>2</a:t>
            </a:fld>
            <a:endParaRPr lang="en-US" altLang="en-US"/>
          </a:p>
        </p:txBody>
      </p:sp>
    </p:spTree>
    <p:extLst>
      <p:ext uri="{BB962C8B-B14F-4D97-AF65-F5344CB8AC3E}">
        <p14:creationId xmlns:p14="http://schemas.microsoft.com/office/powerpoint/2010/main" val="1334859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DB680-D973-4AC1-9D37-09CEDD96588A}"/>
              </a:ext>
            </a:extLst>
          </p:cNvPr>
          <p:cNvSpPr>
            <a:spLocks noGrp="1"/>
          </p:cNvSpPr>
          <p:nvPr>
            <p:ph type="title"/>
          </p:nvPr>
        </p:nvSpPr>
        <p:spPr>
          <a:xfrm>
            <a:off x="534383" y="540026"/>
            <a:ext cx="8500080" cy="612914"/>
          </a:xfrm>
        </p:spPr>
        <p:txBody>
          <a:bodyPr>
            <a:normAutofit/>
          </a:bodyPr>
          <a:lstStyle/>
          <a:p>
            <a:r>
              <a:rPr lang="lv-LV" sz="2000" dirty="0">
                <a:solidFill>
                  <a:schemeClr val="accent5">
                    <a:lumMod val="75000"/>
                  </a:schemeClr>
                </a:solidFill>
              </a:rPr>
              <a:t>Lauksaimniecības zemes izmantošana</a:t>
            </a:r>
          </a:p>
        </p:txBody>
      </p:sp>
      <p:sp>
        <p:nvSpPr>
          <p:cNvPr id="6" name="Slide Number Placeholder 5">
            <a:extLst>
              <a:ext uri="{FF2B5EF4-FFF2-40B4-BE49-F238E27FC236}">
                <a16:creationId xmlns:a16="http://schemas.microsoft.com/office/drawing/2014/main" id="{3124C30B-92C4-42B3-8663-3B4A8DD13555}"/>
              </a:ext>
            </a:extLst>
          </p:cNvPr>
          <p:cNvSpPr>
            <a:spLocks noGrp="1"/>
          </p:cNvSpPr>
          <p:nvPr>
            <p:ph type="sldNum" sz="quarter" idx="13"/>
          </p:nvPr>
        </p:nvSpPr>
        <p:spPr/>
        <p:txBody>
          <a:bodyPr/>
          <a:lstStyle/>
          <a:p>
            <a:fld id="{582C4AC3-83A8-4481-86EE-8D7BD21BDCDE}" type="slidenum">
              <a:rPr lang="en-US" altLang="lv-LV" smtClean="0"/>
              <a:pPr/>
              <a:t>3</a:t>
            </a:fld>
            <a:endParaRPr lang="en-US" altLang="lv-LV"/>
          </a:p>
        </p:txBody>
      </p:sp>
      <p:graphicFrame>
        <p:nvGraphicFramePr>
          <p:cNvPr id="7" name="Content Placeholder 6">
            <a:extLst>
              <a:ext uri="{FF2B5EF4-FFF2-40B4-BE49-F238E27FC236}">
                <a16:creationId xmlns:a16="http://schemas.microsoft.com/office/drawing/2014/main" id="{418B085C-9EDB-4E62-AAE9-8E20CB0970B8}"/>
              </a:ext>
            </a:extLst>
          </p:cNvPr>
          <p:cNvGraphicFramePr>
            <a:graphicFrameLocks noGrp="1"/>
          </p:cNvGraphicFramePr>
          <p:nvPr>
            <p:ph idx="1"/>
            <p:extLst>
              <p:ext uri="{D42A27DB-BD31-4B8C-83A1-F6EECF244321}">
                <p14:modId xmlns:p14="http://schemas.microsoft.com/office/powerpoint/2010/main" val="956113843"/>
              </p:ext>
            </p:extLst>
          </p:nvPr>
        </p:nvGraphicFramePr>
        <p:xfrm>
          <a:off x="3502328" y="1143830"/>
          <a:ext cx="8080072" cy="5002383"/>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BB6698FA-A606-410B-9BA7-15F0DEE6E519}"/>
              </a:ext>
            </a:extLst>
          </p:cNvPr>
          <p:cNvSpPr/>
          <p:nvPr/>
        </p:nvSpPr>
        <p:spPr>
          <a:xfrm>
            <a:off x="405830" y="1323843"/>
            <a:ext cx="2974812" cy="482236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lv-LV" sz="1300" dirty="0">
                <a:solidFill>
                  <a:schemeClr val="tx1"/>
                </a:solidFill>
                <a:latin typeface="Verdana" panose="020B0604030504040204" pitchFamily="34" charset="0"/>
                <a:ea typeface="Verdana" panose="020B0604030504040204" pitchFamily="34" charset="0"/>
              </a:rPr>
              <a:t>2023. gadā 57,4</a:t>
            </a:r>
            <a:r>
              <a:rPr lang="lv-LV" sz="1300" dirty="0">
                <a:effectLst/>
                <a:latin typeface="Verdana" panose="020B0604030504040204" pitchFamily="34" charset="0"/>
                <a:ea typeface="Verdana" panose="020B0604030504040204" pitchFamily="34" charset="0"/>
                <a:cs typeface="Times New Roman" panose="02020603050405020304" pitchFamily="18" charset="0"/>
              </a:rPr>
              <a:t> </a:t>
            </a:r>
            <a:r>
              <a:rPr lang="lv-LV" sz="1300" dirty="0">
                <a:solidFill>
                  <a:schemeClr val="tx1"/>
                </a:solidFill>
                <a:latin typeface="Verdana" panose="020B0604030504040204" pitchFamily="34" charset="0"/>
                <a:ea typeface="Verdana" panose="020B0604030504040204" pitchFamily="34" charset="0"/>
              </a:rPr>
              <a:t>tūkst. lauku saimniecībās apsaimniekoja 1,97</a:t>
            </a:r>
            <a:r>
              <a:rPr lang="lv-LV" sz="1300" dirty="0">
                <a:effectLst/>
                <a:latin typeface="Verdana" panose="020B0604030504040204" pitchFamily="34" charset="0"/>
                <a:ea typeface="Verdana" panose="020B0604030504040204" pitchFamily="34" charset="0"/>
                <a:cs typeface="Times New Roman" panose="02020603050405020304" pitchFamily="18" charset="0"/>
              </a:rPr>
              <a:t> </a:t>
            </a:r>
            <a:r>
              <a:rPr lang="lv-LV" sz="1300" dirty="0">
                <a:solidFill>
                  <a:schemeClr val="tx1"/>
                </a:solidFill>
                <a:latin typeface="Verdana" panose="020B0604030504040204" pitchFamily="34" charset="0"/>
                <a:ea typeface="Verdana" panose="020B0604030504040204" pitchFamily="34" charset="0"/>
              </a:rPr>
              <a:t>milj. lauksaimniecības zemes</a:t>
            </a:r>
          </a:p>
          <a:p>
            <a:r>
              <a:rPr lang="lv-LV" sz="1300" dirty="0">
                <a:solidFill>
                  <a:schemeClr val="tx1"/>
                </a:solidFill>
                <a:latin typeface="Verdana" panose="020B0604030504040204" pitchFamily="34" charset="0"/>
                <a:ea typeface="Verdana" panose="020B0604030504040204" pitchFamily="34" charset="0"/>
              </a:rPr>
              <a:t>Saimniecību skaits samazinājies par 11,6</a:t>
            </a:r>
            <a:r>
              <a:rPr lang="lv-LV" sz="1300" dirty="0">
                <a:effectLst/>
                <a:latin typeface="Verdana" panose="020B0604030504040204" pitchFamily="34" charset="0"/>
                <a:ea typeface="Verdana" panose="020B0604030504040204" pitchFamily="34" charset="0"/>
                <a:cs typeface="Times New Roman" panose="02020603050405020304" pitchFamily="18" charset="0"/>
              </a:rPr>
              <a:t> </a:t>
            </a:r>
            <a:r>
              <a:rPr lang="lv-LV" sz="1300" dirty="0">
                <a:solidFill>
                  <a:schemeClr val="tx1"/>
                </a:solidFill>
                <a:latin typeface="Verdana" panose="020B0604030504040204" pitchFamily="34" charset="0"/>
                <a:ea typeface="Verdana" panose="020B0604030504040204" pitchFamily="34" charset="0"/>
              </a:rPr>
              <a:t>tūkst. jeb 16,8</a:t>
            </a:r>
            <a:r>
              <a:rPr lang="lv-LV" sz="1300" dirty="0">
                <a:effectLst/>
                <a:latin typeface="Verdana" panose="020B0604030504040204" pitchFamily="34" charset="0"/>
                <a:ea typeface="Verdana" panose="020B0604030504040204" pitchFamily="34" charset="0"/>
                <a:cs typeface="Times New Roman" panose="02020603050405020304" pitchFamily="18" charset="0"/>
              </a:rPr>
              <a:t> </a:t>
            </a:r>
            <a:r>
              <a:rPr lang="lv-LV" sz="1300" dirty="0">
                <a:solidFill>
                  <a:schemeClr val="tx1"/>
                </a:solidFill>
                <a:latin typeface="Verdana" panose="020B0604030504040204" pitchFamily="34" charset="0"/>
                <a:ea typeface="Verdana" panose="020B0604030504040204" pitchFamily="34" charset="0"/>
              </a:rPr>
              <a:t>% kopš 2020. gada</a:t>
            </a:r>
          </a:p>
          <a:p>
            <a:endParaRPr lang="lv-LV" sz="1300" dirty="0">
              <a:solidFill>
                <a:schemeClr val="tx1"/>
              </a:solidFill>
              <a:latin typeface="Verdana" panose="020B0604030504040204" pitchFamily="34" charset="0"/>
              <a:ea typeface="Verdana" panose="020B0604030504040204" pitchFamily="34" charset="0"/>
            </a:endParaRPr>
          </a:p>
          <a:p>
            <a:pPr algn="ctr"/>
            <a:r>
              <a:rPr lang="lv-LV" sz="1300" b="1" dirty="0">
                <a:solidFill>
                  <a:schemeClr val="accent5">
                    <a:lumMod val="75000"/>
                  </a:schemeClr>
                </a:solidFill>
                <a:latin typeface="Verdana" panose="020B0604030504040204" pitchFamily="34" charset="0"/>
                <a:ea typeface="Verdana" panose="020B0604030504040204" pitchFamily="34" charset="0"/>
              </a:rPr>
              <a:t>Izmaiņas kopš 2010. gada:</a:t>
            </a:r>
          </a:p>
          <a:p>
            <a:pPr algn="ctr"/>
            <a:endParaRPr lang="lv-LV" sz="13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lv-LV" sz="1300" dirty="0">
                <a:latin typeface="Verdana" panose="020B0604030504040204" pitchFamily="34" charset="0"/>
                <a:ea typeface="Verdana" panose="020B0604030504040204" pitchFamily="34" charset="0"/>
              </a:rPr>
              <a:t>lauksaimniecībā izmantojamā zemes platība palielinājusies par 35,5</a:t>
            </a:r>
            <a:r>
              <a:rPr lang="lv-LV" sz="1300" dirty="0">
                <a:effectLst/>
                <a:latin typeface="Verdana" panose="020B0604030504040204" pitchFamily="34" charset="0"/>
                <a:ea typeface="Verdana" panose="020B0604030504040204" pitchFamily="34" charset="0"/>
                <a:cs typeface="Times New Roman" panose="02020603050405020304" pitchFamily="18" charset="0"/>
              </a:rPr>
              <a:t> </a:t>
            </a:r>
            <a:r>
              <a:rPr lang="lv-LV" sz="1300" dirty="0">
                <a:latin typeface="Verdana" panose="020B0604030504040204" pitchFamily="34" charset="0"/>
                <a:ea typeface="Verdana" panose="020B0604030504040204" pitchFamily="34" charset="0"/>
              </a:rPr>
              <a:t>tūkst. ha jeb par 1,8</a:t>
            </a:r>
            <a:r>
              <a:rPr lang="lv-LV" sz="1300" dirty="0">
                <a:effectLst/>
                <a:latin typeface="Verdana" panose="020B0604030504040204" pitchFamily="34" charset="0"/>
                <a:ea typeface="Verdana" panose="020B0604030504040204" pitchFamily="34" charset="0"/>
                <a:cs typeface="Times New Roman" panose="02020603050405020304" pitchFamily="18" charset="0"/>
              </a:rPr>
              <a:t> </a:t>
            </a:r>
            <a:r>
              <a:rPr lang="lv-LV" sz="1300" dirty="0">
                <a:latin typeface="Verdana" panose="020B0604030504040204" pitchFamily="34" charset="0"/>
                <a:ea typeface="Verdana" panose="020B0604030504040204" pitchFamily="34" charset="0"/>
              </a:rPr>
              <a:t>%</a:t>
            </a:r>
          </a:p>
          <a:p>
            <a:pPr marL="285750" indent="-285750">
              <a:buFont typeface="Arial" panose="020B0604020202020204" pitchFamily="34" charset="0"/>
              <a:buChar char="•"/>
            </a:pPr>
            <a:r>
              <a:rPr lang="lv-LV" sz="1300" dirty="0">
                <a:latin typeface="Verdana" panose="020B0604030504040204" pitchFamily="34" charset="0"/>
                <a:ea typeface="Verdana" panose="020B0604030504040204" pitchFamily="34" charset="0"/>
              </a:rPr>
              <a:t>aramzemes platība palielinājusies par 237</a:t>
            </a:r>
            <a:r>
              <a:rPr lang="lv-LV" sz="1300" dirty="0">
                <a:effectLst/>
                <a:latin typeface="Verdana" panose="020B0604030504040204" pitchFamily="34" charset="0"/>
                <a:ea typeface="Verdana" panose="020B0604030504040204" pitchFamily="34" charset="0"/>
                <a:cs typeface="Times New Roman" panose="02020603050405020304" pitchFamily="18" charset="0"/>
              </a:rPr>
              <a:t> </a:t>
            </a:r>
            <a:r>
              <a:rPr lang="lv-LV" sz="1300" dirty="0">
                <a:latin typeface="Verdana" panose="020B0604030504040204" pitchFamily="34" charset="0"/>
                <a:ea typeface="Verdana" panose="020B0604030504040204" pitchFamily="34" charset="0"/>
              </a:rPr>
              <a:t>tūkst. ha jeb par 21,2</a:t>
            </a:r>
            <a:r>
              <a:rPr lang="lv-LV" sz="1300" dirty="0">
                <a:effectLst/>
                <a:latin typeface="Verdana" panose="020B0604030504040204" pitchFamily="34" charset="0"/>
                <a:ea typeface="Verdana" panose="020B0604030504040204" pitchFamily="34" charset="0"/>
                <a:cs typeface="Times New Roman" panose="02020603050405020304" pitchFamily="18" charset="0"/>
              </a:rPr>
              <a:t> </a:t>
            </a:r>
            <a:r>
              <a:rPr lang="lv-LV" sz="1300" dirty="0">
                <a:latin typeface="Verdana" panose="020B0604030504040204" pitchFamily="34" charset="0"/>
                <a:ea typeface="Verdana" panose="020B0604030504040204" pitchFamily="34" charset="0"/>
              </a:rPr>
              <a:t>%</a:t>
            </a:r>
          </a:p>
          <a:p>
            <a:pPr marL="285750" indent="-285750">
              <a:buFont typeface="Arial" panose="020B0604020202020204" pitchFamily="34" charset="0"/>
              <a:buChar char="•"/>
            </a:pPr>
            <a:r>
              <a:rPr lang="lv-LV" sz="1300" dirty="0">
                <a:latin typeface="Verdana" panose="020B0604030504040204" pitchFamily="34" charset="0"/>
                <a:ea typeface="Verdana" panose="020B0604030504040204" pitchFamily="34" charset="0"/>
              </a:rPr>
              <a:t>pļavu un ganību platība samazinājusies par 50,8</a:t>
            </a:r>
            <a:r>
              <a:rPr lang="lv-LV" sz="1300" dirty="0">
                <a:effectLst/>
                <a:latin typeface="Verdana" panose="020B0604030504040204" pitchFamily="34" charset="0"/>
                <a:ea typeface="Verdana" panose="020B0604030504040204" pitchFamily="34" charset="0"/>
                <a:cs typeface="Times New Roman" panose="02020603050405020304" pitchFamily="18" charset="0"/>
              </a:rPr>
              <a:t> </a:t>
            </a:r>
            <a:r>
              <a:rPr lang="lv-LV" sz="1300" dirty="0">
                <a:latin typeface="Verdana" panose="020B0604030504040204" pitchFamily="34" charset="0"/>
                <a:ea typeface="Verdana" panose="020B0604030504040204" pitchFamily="34" charset="0"/>
              </a:rPr>
              <a:t>tūkst. ha jeb par 7,8</a:t>
            </a:r>
            <a:r>
              <a:rPr lang="lv-LV" sz="1300" dirty="0">
                <a:effectLst/>
                <a:latin typeface="Verdana" panose="020B0604030504040204" pitchFamily="34" charset="0"/>
                <a:ea typeface="Verdana" panose="020B0604030504040204" pitchFamily="34" charset="0"/>
                <a:cs typeface="Times New Roman" panose="02020603050405020304" pitchFamily="18" charset="0"/>
              </a:rPr>
              <a:t> </a:t>
            </a:r>
            <a:r>
              <a:rPr lang="lv-LV" sz="1300" dirty="0">
                <a:latin typeface="Verdana" panose="020B0604030504040204" pitchFamily="34" charset="0"/>
                <a:ea typeface="Verdana" panose="020B0604030504040204" pitchFamily="34" charset="0"/>
              </a:rPr>
              <a:t>% </a:t>
            </a:r>
          </a:p>
        </p:txBody>
      </p:sp>
      <p:sp>
        <p:nvSpPr>
          <p:cNvPr id="5" name="Text Placeholder 4">
            <a:extLst>
              <a:ext uri="{FF2B5EF4-FFF2-40B4-BE49-F238E27FC236}">
                <a16:creationId xmlns:a16="http://schemas.microsoft.com/office/drawing/2014/main" id="{F5BD5B9D-1AA1-9A56-38D2-87364E9C0186}"/>
              </a:ext>
            </a:extLst>
          </p:cNvPr>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93483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D0679-7CA6-441F-9330-E965D070A440}"/>
              </a:ext>
            </a:extLst>
          </p:cNvPr>
          <p:cNvSpPr>
            <a:spLocks noGrp="1"/>
          </p:cNvSpPr>
          <p:nvPr>
            <p:ph type="title"/>
          </p:nvPr>
        </p:nvSpPr>
        <p:spPr>
          <a:xfrm>
            <a:off x="603682" y="381000"/>
            <a:ext cx="10978719" cy="681789"/>
          </a:xfrm>
        </p:spPr>
        <p:txBody>
          <a:bodyPr>
            <a:normAutofit/>
          </a:bodyPr>
          <a:lstStyle/>
          <a:p>
            <a:r>
              <a:rPr lang="lv-LV" sz="2000" dirty="0">
                <a:solidFill>
                  <a:schemeClr val="accent5">
                    <a:lumMod val="75000"/>
                  </a:schemeClr>
                </a:solidFill>
              </a:rPr>
              <a:t>Lauksaimniecības kultūraugu platības</a:t>
            </a:r>
          </a:p>
        </p:txBody>
      </p:sp>
      <p:sp>
        <p:nvSpPr>
          <p:cNvPr id="4" name="Text Placeholder 3">
            <a:extLst>
              <a:ext uri="{FF2B5EF4-FFF2-40B4-BE49-F238E27FC236}">
                <a16:creationId xmlns:a16="http://schemas.microsoft.com/office/drawing/2014/main" id="{73295C61-BE73-4A8F-B913-32DE8348FD78}"/>
              </a:ext>
            </a:extLst>
          </p:cNvPr>
          <p:cNvSpPr>
            <a:spLocks noGrp="1"/>
          </p:cNvSpPr>
          <p:nvPr>
            <p:ph type="body" sz="quarter" idx="10"/>
          </p:nvPr>
        </p:nvSpPr>
        <p:spPr/>
        <p:txBody>
          <a:bodyPr/>
          <a:lstStyle/>
          <a:p>
            <a:endParaRPr lang="lv-LV"/>
          </a:p>
        </p:txBody>
      </p:sp>
      <p:sp>
        <p:nvSpPr>
          <p:cNvPr id="6" name="Slide Number Placeholder 5">
            <a:extLst>
              <a:ext uri="{FF2B5EF4-FFF2-40B4-BE49-F238E27FC236}">
                <a16:creationId xmlns:a16="http://schemas.microsoft.com/office/drawing/2014/main" id="{A8BF95E2-EBC2-4630-86D6-E9404C32A6CC}"/>
              </a:ext>
            </a:extLst>
          </p:cNvPr>
          <p:cNvSpPr>
            <a:spLocks noGrp="1"/>
          </p:cNvSpPr>
          <p:nvPr>
            <p:ph type="sldNum" sz="quarter" idx="13"/>
          </p:nvPr>
        </p:nvSpPr>
        <p:spPr/>
        <p:txBody>
          <a:bodyPr/>
          <a:lstStyle/>
          <a:p>
            <a:fld id="{582C4AC3-83A8-4481-86EE-8D7BD21BDCDE}" type="slidenum">
              <a:rPr lang="en-US" altLang="lv-LV" smtClean="0"/>
              <a:pPr/>
              <a:t>4</a:t>
            </a:fld>
            <a:endParaRPr lang="en-US" altLang="lv-LV"/>
          </a:p>
        </p:txBody>
      </p:sp>
      <p:sp>
        <p:nvSpPr>
          <p:cNvPr id="14" name="Rectangle 13">
            <a:extLst>
              <a:ext uri="{FF2B5EF4-FFF2-40B4-BE49-F238E27FC236}">
                <a16:creationId xmlns:a16="http://schemas.microsoft.com/office/drawing/2014/main" id="{8939112E-A4FE-4A19-81A2-E95C4E32C399}"/>
              </a:ext>
            </a:extLst>
          </p:cNvPr>
          <p:cNvSpPr/>
          <p:nvPr/>
        </p:nvSpPr>
        <p:spPr>
          <a:xfrm>
            <a:off x="290456" y="2011680"/>
            <a:ext cx="2603351" cy="394805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lv-LV" sz="1400" b="1" dirty="0">
                <a:solidFill>
                  <a:schemeClr val="accent5">
                    <a:lumMod val="75000"/>
                  </a:schemeClr>
                </a:solidFill>
                <a:latin typeface="Verdana" panose="020B0604030504040204" pitchFamily="34" charset="0"/>
                <a:ea typeface="Verdana" panose="020B0604030504040204" pitchFamily="34" charset="0"/>
              </a:rPr>
              <a:t>Izmaiņas kopš 2010.</a:t>
            </a:r>
            <a:r>
              <a:rPr lang="lv-LV" sz="1800" dirty="0">
                <a:effectLst/>
                <a:latin typeface="Aptos" panose="020B0004020202020204" pitchFamily="34" charset="0"/>
                <a:ea typeface="Aptos" panose="020B0004020202020204" pitchFamily="34" charset="0"/>
                <a:cs typeface="Times New Roman" panose="02020603050405020304" pitchFamily="18" charset="0"/>
              </a:rPr>
              <a:t>  </a:t>
            </a:r>
            <a:r>
              <a:rPr lang="lv-LV" sz="1400" b="1" dirty="0">
                <a:solidFill>
                  <a:schemeClr val="accent5">
                    <a:lumMod val="75000"/>
                  </a:schemeClr>
                </a:solidFill>
                <a:latin typeface="Verdana" panose="020B0604030504040204" pitchFamily="34" charset="0"/>
                <a:ea typeface="Verdana" panose="020B0604030504040204" pitchFamily="34" charset="0"/>
              </a:rPr>
              <a:t>gada</a:t>
            </a:r>
          </a:p>
          <a:p>
            <a:pPr algn="ctr"/>
            <a:endParaRPr lang="lv-LV" sz="1400" b="1" dirty="0">
              <a:solidFill>
                <a:schemeClr val="accent5">
                  <a:lumMod val="75000"/>
                </a:schemeClr>
              </a:solidFill>
              <a:latin typeface="Verdana" panose="020B0604030504040204" pitchFamily="34" charset="0"/>
              <a:ea typeface="Verdana" panose="020B0604030504040204" pitchFamily="34" charset="0"/>
            </a:endParaRPr>
          </a:p>
          <a:p>
            <a:r>
              <a:rPr lang="lv-LV" sz="1400" b="1" dirty="0">
                <a:solidFill>
                  <a:schemeClr val="accent5">
                    <a:lumMod val="75000"/>
                  </a:schemeClr>
                </a:solidFill>
                <a:latin typeface="Verdana" panose="020B0604030504040204" pitchFamily="34" charset="0"/>
                <a:ea typeface="Verdana" panose="020B0604030504040204" pitchFamily="34" charset="0"/>
              </a:rPr>
              <a:t>Platību pieaugums:</a:t>
            </a:r>
          </a:p>
          <a:p>
            <a:pPr marL="285750" indent="-285750">
              <a:buFont typeface="Wingdings" panose="05000000000000000000" pitchFamily="2" charset="2"/>
              <a:buChar char="Ø"/>
            </a:pPr>
            <a:r>
              <a:rPr lang="lv-LV" sz="1400" dirty="0">
                <a:latin typeface="Verdana" panose="020B0604030504040204" pitchFamily="34" charset="0"/>
                <a:ea typeface="Verdana" panose="020B0604030504040204" pitchFamily="34" charset="0"/>
              </a:rPr>
              <a:t>kvieši – par 73,6 %</a:t>
            </a:r>
          </a:p>
          <a:p>
            <a:pPr marL="285750" indent="-285750">
              <a:buFont typeface="Wingdings" panose="05000000000000000000" pitchFamily="2" charset="2"/>
              <a:buChar char="Ø"/>
            </a:pPr>
            <a:r>
              <a:rPr lang="lv-LV" sz="1400" dirty="0">
                <a:latin typeface="Verdana" panose="020B0604030504040204" pitchFamily="34" charset="0"/>
                <a:ea typeface="Verdana" panose="020B0604030504040204" pitchFamily="34" charset="0"/>
              </a:rPr>
              <a:t>rapsis – par 35,2 %</a:t>
            </a:r>
          </a:p>
          <a:p>
            <a:endParaRPr lang="lv-LV" sz="1400" dirty="0">
              <a:latin typeface="Verdana" panose="020B0604030504040204" pitchFamily="34" charset="0"/>
              <a:ea typeface="Verdana" panose="020B0604030504040204" pitchFamily="34" charset="0"/>
            </a:endParaRPr>
          </a:p>
          <a:p>
            <a:endParaRPr lang="lv-LV" sz="1400" dirty="0">
              <a:latin typeface="Verdana" panose="020B0604030504040204" pitchFamily="34" charset="0"/>
              <a:ea typeface="Verdana" panose="020B0604030504040204" pitchFamily="34" charset="0"/>
            </a:endParaRPr>
          </a:p>
          <a:p>
            <a:r>
              <a:rPr lang="lv-LV" sz="1400" b="1" dirty="0">
                <a:solidFill>
                  <a:schemeClr val="accent5">
                    <a:lumMod val="75000"/>
                  </a:schemeClr>
                </a:solidFill>
                <a:latin typeface="Verdana" panose="020B0604030504040204" pitchFamily="34" charset="0"/>
                <a:ea typeface="Verdana" panose="020B0604030504040204" pitchFamily="34" charset="0"/>
              </a:rPr>
              <a:t>Platību samazinājums:</a:t>
            </a:r>
          </a:p>
          <a:p>
            <a:pPr marL="285750" indent="-285750">
              <a:buFont typeface="Wingdings" panose="05000000000000000000" pitchFamily="2" charset="2"/>
              <a:buChar char="Ø"/>
            </a:pPr>
            <a:r>
              <a:rPr lang="lv-LV" sz="1400" dirty="0">
                <a:latin typeface="Verdana" panose="020B0604030504040204" pitchFamily="34" charset="0"/>
                <a:ea typeface="Verdana" panose="020B0604030504040204" pitchFamily="34" charset="0"/>
              </a:rPr>
              <a:t>rudzi – par 3,2 %;</a:t>
            </a:r>
          </a:p>
          <a:p>
            <a:pPr marL="285750" indent="-285750">
              <a:buFont typeface="Wingdings" panose="05000000000000000000" pitchFamily="2" charset="2"/>
              <a:buChar char="Ø"/>
            </a:pPr>
            <a:r>
              <a:rPr lang="lv-LV" sz="1400" dirty="0">
                <a:latin typeface="Verdana" panose="020B0604030504040204" pitchFamily="34" charset="0"/>
                <a:ea typeface="Verdana" panose="020B0604030504040204" pitchFamily="34" charset="0"/>
              </a:rPr>
              <a:t>mieži – par 19 %;</a:t>
            </a:r>
          </a:p>
          <a:p>
            <a:pPr marL="285750" indent="-285750">
              <a:buFont typeface="Wingdings" panose="05000000000000000000" pitchFamily="2" charset="2"/>
              <a:buChar char="Ø"/>
            </a:pPr>
            <a:r>
              <a:rPr lang="lv-LV" sz="1400" dirty="0">
                <a:latin typeface="Verdana" panose="020B0604030504040204" pitchFamily="34" charset="0"/>
                <a:ea typeface="Verdana" panose="020B0604030504040204" pitchFamily="34" charset="0"/>
              </a:rPr>
              <a:t>kartupeļi – par 49,2 %</a:t>
            </a:r>
          </a:p>
          <a:p>
            <a:pPr marL="285750" indent="-285750" algn="ctr">
              <a:buFontTx/>
              <a:buChar char="-"/>
            </a:pPr>
            <a:endParaRPr lang="lv-LV" sz="1600" dirty="0">
              <a:latin typeface="Verdana" panose="020B0604030504040204" pitchFamily="34" charset="0"/>
              <a:ea typeface="Verdana" panose="020B0604030504040204" pitchFamily="34" charset="0"/>
            </a:endParaRPr>
          </a:p>
        </p:txBody>
      </p:sp>
      <p:graphicFrame>
        <p:nvGraphicFramePr>
          <p:cNvPr id="7" name="Content Placeholder 8">
            <a:extLst>
              <a:ext uri="{FF2B5EF4-FFF2-40B4-BE49-F238E27FC236}">
                <a16:creationId xmlns:a16="http://schemas.microsoft.com/office/drawing/2014/main" id="{CE94008F-82D3-F87F-B3E3-8B2D76E335DE}"/>
              </a:ext>
            </a:extLst>
          </p:cNvPr>
          <p:cNvGraphicFramePr>
            <a:graphicFrameLocks noGrp="1"/>
          </p:cNvGraphicFramePr>
          <p:nvPr>
            <p:ph idx="1"/>
            <p:extLst>
              <p:ext uri="{D42A27DB-BD31-4B8C-83A1-F6EECF244321}">
                <p14:modId xmlns:p14="http://schemas.microsoft.com/office/powerpoint/2010/main" val="809648495"/>
              </p:ext>
            </p:extLst>
          </p:nvPr>
        </p:nvGraphicFramePr>
        <p:xfrm>
          <a:off x="2893806" y="1243264"/>
          <a:ext cx="8688593" cy="48829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7">
            <a:extLst>
              <a:ext uri="{FF2B5EF4-FFF2-40B4-BE49-F238E27FC236}">
                <a16:creationId xmlns:a16="http://schemas.microsoft.com/office/drawing/2014/main" id="{E5FFE72A-897D-B2BE-794A-2C7F35DA2142}"/>
              </a:ext>
            </a:extLst>
          </p:cNvPr>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1793310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0C602-B54A-9F44-D788-0E234924E862}"/>
              </a:ext>
            </a:extLst>
          </p:cNvPr>
          <p:cNvSpPr>
            <a:spLocks noGrp="1"/>
          </p:cNvSpPr>
          <p:nvPr>
            <p:ph type="title"/>
          </p:nvPr>
        </p:nvSpPr>
        <p:spPr>
          <a:xfrm>
            <a:off x="603682" y="381000"/>
            <a:ext cx="10978719" cy="633135"/>
          </a:xfrm>
        </p:spPr>
        <p:txBody>
          <a:bodyPr>
            <a:normAutofit/>
          </a:bodyPr>
          <a:lstStyle/>
          <a:p>
            <a:r>
              <a:rPr lang="lv-LV" sz="2000" dirty="0">
                <a:solidFill>
                  <a:schemeClr val="accent5">
                    <a:lumMod val="75000"/>
                  </a:schemeClr>
                </a:solidFill>
              </a:rPr>
              <a:t>Lauksaimniecības dzīvnieku skaita izmaiņas</a:t>
            </a:r>
            <a:endParaRPr lang="en-GB" sz="2000" dirty="0"/>
          </a:p>
        </p:txBody>
      </p:sp>
      <p:graphicFrame>
        <p:nvGraphicFramePr>
          <p:cNvPr id="9" name="Content Placeholder 8">
            <a:extLst>
              <a:ext uri="{FF2B5EF4-FFF2-40B4-BE49-F238E27FC236}">
                <a16:creationId xmlns:a16="http://schemas.microsoft.com/office/drawing/2014/main" id="{AE157556-070D-71AF-173E-896435BA5076}"/>
              </a:ext>
            </a:extLst>
          </p:cNvPr>
          <p:cNvGraphicFramePr>
            <a:graphicFrameLocks noGrp="1"/>
          </p:cNvGraphicFramePr>
          <p:nvPr>
            <p:ph idx="1"/>
            <p:extLst>
              <p:ext uri="{D42A27DB-BD31-4B8C-83A1-F6EECF244321}">
                <p14:modId xmlns:p14="http://schemas.microsoft.com/office/powerpoint/2010/main" val="1345052652"/>
              </p:ext>
            </p:extLst>
          </p:nvPr>
        </p:nvGraphicFramePr>
        <p:xfrm>
          <a:off x="3454400" y="1212850"/>
          <a:ext cx="8128000" cy="504680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5A828B5A-DE8F-918E-D495-08D0232B624E}"/>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75358B9B-76BE-76A7-04E1-FA50E9185243}"/>
              </a:ext>
            </a:extLst>
          </p:cNvPr>
          <p:cNvSpPr>
            <a:spLocks noGrp="1"/>
          </p:cNvSpPr>
          <p:nvPr>
            <p:ph type="body" sz="quarter" idx="12"/>
          </p:nvPr>
        </p:nvSpPr>
        <p:spPr/>
        <p:txBody>
          <a:bodyPr/>
          <a:lstStyle/>
          <a:p>
            <a:endParaRPr lang="en-GB"/>
          </a:p>
        </p:txBody>
      </p:sp>
      <p:sp>
        <p:nvSpPr>
          <p:cNvPr id="6" name="Slide Number Placeholder 5">
            <a:extLst>
              <a:ext uri="{FF2B5EF4-FFF2-40B4-BE49-F238E27FC236}">
                <a16:creationId xmlns:a16="http://schemas.microsoft.com/office/drawing/2014/main" id="{5B97453B-50FC-62A3-B57C-5F974427D2AA}"/>
              </a:ext>
            </a:extLst>
          </p:cNvPr>
          <p:cNvSpPr>
            <a:spLocks noGrp="1"/>
          </p:cNvSpPr>
          <p:nvPr>
            <p:ph type="sldNum" sz="quarter" idx="13"/>
          </p:nvPr>
        </p:nvSpPr>
        <p:spPr/>
        <p:txBody>
          <a:bodyPr/>
          <a:lstStyle/>
          <a:p>
            <a:fld id="{8F73CD61-8D0D-4A7A-B18D-3B71C87D219D}" type="slidenum">
              <a:rPr lang="en-US" altLang="en-US" smtClean="0"/>
              <a:pPr/>
              <a:t>5</a:t>
            </a:fld>
            <a:endParaRPr lang="en-US" altLang="en-US"/>
          </a:p>
        </p:txBody>
      </p:sp>
      <p:sp>
        <p:nvSpPr>
          <p:cNvPr id="10" name="Rectangle 9">
            <a:extLst>
              <a:ext uri="{FF2B5EF4-FFF2-40B4-BE49-F238E27FC236}">
                <a16:creationId xmlns:a16="http://schemas.microsoft.com/office/drawing/2014/main" id="{E491CBB3-1127-77ED-2DCF-63AB7B6DABFA}"/>
              </a:ext>
            </a:extLst>
          </p:cNvPr>
          <p:cNvSpPr/>
          <p:nvPr/>
        </p:nvSpPr>
        <p:spPr>
          <a:xfrm>
            <a:off x="557304" y="1255296"/>
            <a:ext cx="2859664" cy="471637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lv-LV" sz="1400" dirty="0">
                <a:solidFill>
                  <a:schemeClr val="tx1"/>
                </a:solidFill>
                <a:latin typeface="Verdana" panose="020B0604030504040204" pitchFamily="34" charset="0"/>
                <a:ea typeface="Verdana" panose="020B0604030504040204" pitchFamily="34" charset="0"/>
              </a:rPr>
              <a:t>18,2 tūkst. lauku saimniecības audzēja lauksaimniecības dzīvniekus</a:t>
            </a:r>
          </a:p>
          <a:p>
            <a:endParaRPr lang="lv-LV" sz="1400" dirty="0">
              <a:solidFill>
                <a:schemeClr val="tx1"/>
              </a:solidFill>
              <a:latin typeface="Verdana" panose="020B0604030504040204" pitchFamily="34" charset="0"/>
              <a:ea typeface="Verdana" panose="020B0604030504040204" pitchFamily="34" charset="0"/>
            </a:endParaRPr>
          </a:p>
          <a:p>
            <a:r>
              <a:rPr lang="lv-LV" sz="1400" dirty="0">
                <a:solidFill>
                  <a:schemeClr val="tx1"/>
                </a:solidFill>
                <a:latin typeface="Verdana" panose="020B0604030504040204" pitchFamily="34" charset="0"/>
                <a:ea typeface="Verdana" panose="020B0604030504040204" pitchFamily="34" charset="0"/>
              </a:rPr>
              <a:t>Mājputnu skaits </a:t>
            </a:r>
            <a:r>
              <a:rPr lang="lv-LV" sz="1400" b="1" dirty="0">
                <a:solidFill>
                  <a:schemeClr val="accent5">
                    <a:lumMod val="75000"/>
                  </a:schemeClr>
                </a:solidFill>
                <a:latin typeface="Verdana" panose="020B0604030504040204" pitchFamily="34" charset="0"/>
                <a:ea typeface="Verdana" panose="020B0604030504040204" pitchFamily="34" charset="0"/>
              </a:rPr>
              <a:t>pieaudzis </a:t>
            </a:r>
            <a:r>
              <a:rPr lang="lv-LV" sz="1400" dirty="0">
                <a:solidFill>
                  <a:schemeClr val="tx1"/>
                </a:solidFill>
                <a:latin typeface="Verdana" panose="020B0604030504040204" pitchFamily="34" charset="0"/>
                <a:ea typeface="Verdana" panose="020B0604030504040204" pitchFamily="34" charset="0"/>
              </a:rPr>
              <a:t>0,8</a:t>
            </a:r>
            <a:r>
              <a:rPr lang="lv-LV" sz="1800" dirty="0">
                <a:effectLst/>
                <a:latin typeface="Aptos" panose="020B0004020202020204" pitchFamily="34" charset="0"/>
                <a:ea typeface="Aptos" panose="020B0004020202020204" pitchFamily="34" charset="0"/>
                <a:cs typeface="Times New Roman" panose="02020603050405020304" pitchFamily="18" charset="0"/>
              </a:rPr>
              <a:t> </a:t>
            </a:r>
            <a:r>
              <a:rPr lang="lv-LV" sz="1400" dirty="0">
                <a:solidFill>
                  <a:schemeClr val="tx1"/>
                </a:solidFill>
                <a:latin typeface="Verdana" panose="020B0604030504040204" pitchFamily="34" charset="0"/>
                <a:ea typeface="Verdana" panose="020B0604030504040204" pitchFamily="34" charset="0"/>
              </a:rPr>
              <a:t>%: no 5,81</a:t>
            </a:r>
            <a:r>
              <a:rPr lang="lv-LV" sz="1800" dirty="0">
                <a:effectLst/>
                <a:latin typeface="Aptos" panose="020B0004020202020204" pitchFamily="34" charset="0"/>
                <a:ea typeface="Aptos" panose="020B0004020202020204" pitchFamily="34" charset="0"/>
                <a:cs typeface="Times New Roman" panose="02020603050405020304" pitchFamily="18" charset="0"/>
              </a:rPr>
              <a:t> </a:t>
            </a:r>
            <a:r>
              <a:rPr lang="lv-LV" sz="1400" dirty="0">
                <a:solidFill>
                  <a:schemeClr val="tx1"/>
                </a:solidFill>
                <a:latin typeface="Verdana" panose="020B0604030504040204" pitchFamily="34" charset="0"/>
                <a:ea typeface="Verdana" panose="020B0604030504040204" pitchFamily="34" charset="0"/>
              </a:rPr>
              <a:t>milj. līdz 5,85</a:t>
            </a:r>
            <a:r>
              <a:rPr lang="lv-LV" sz="1800" dirty="0">
                <a:effectLst/>
                <a:latin typeface="Aptos" panose="020B0004020202020204" pitchFamily="34" charset="0"/>
                <a:ea typeface="Aptos" panose="020B0004020202020204" pitchFamily="34" charset="0"/>
                <a:cs typeface="Times New Roman" panose="02020603050405020304" pitchFamily="18" charset="0"/>
              </a:rPr>
              <a:t> </a:t>
            </a:r>
            <a:r>
              <a:rPr lang="lv-LV" sz="1400" dirty="0">
                <a:solidFill>
                  <a:schemeClr val="tx1"/>
                </a:solidFill>
                <a:latin typeface="Verdana" panose="020B0604030504040204" pitchFamily="34" charset="0"/>
                <a:ea typeface="Verdana" panose="020B0604030504040204" pitchFamily="34" charset="0"/>
              </a:rPr>
              <a:t>milj.</a:t>
            </a:r>
          </a:p>
          <a:p>
            <a:pPr marL="285750" indent="-285750">
              <a:buFont typeface="Wingdings" panose="05000000000000000000" pitchFamily="2" charset="2"/>
              <a:buChar char="Ø"/>
            </a:pPr>
            <a:endParaRPr lang="lv-LV" sz="1400" dirty="0">
              <a:solidFill>
                <a:schemeClr val="tx1"/>
              </a:solidFill>
              <a:latin typeface="Verdana" panose="020B0604030504040204" pitchFamily="34" charset="0"/>
              <a:ea typeface="Verdana" panose="020B0604030504040204" pitchFamily="34" charset="0"/>
            </a:endParaRPr>
          </a:p>
          <a:p>
            <a:r>
              <a:rPr lang="lv-LV" sz="1400" b="1" dirty="0">
                <a:solidFill>
                  <a:schemeClr val="accent5">
                    <a:lumMod val="75000"/>
                  </a:schemeClr>
                </a:solidFill>
                <a:latin typeface="Verdana" panose="020B0604030504040204" pitchFamily="34" charset="0"/>
                <a:ea typeface="Verdana" panose="020B0604030504040204" pitchFamily="34" charset="0"/>
              </a:rPr>
              <a:t>Pēdējos 3 gadus dzīvnieku skaits ir samazinājies:</a:t>
            </a:r>
            <a:endParaRPr lang="lv-LV" sz="1400" dirty="0">
              <a:solidFill>
                <a:schemeClr val="tx1"/>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rPr>
              <a:t>liellopu skaits - par 22,8</a:t>
            </a:r>
            <a:r>
              <a:rPr lang="lv-LV" sz="1800" dirty="0">
                <a:effectLst/>
                <a:latin typeface="Aptos" panose="020B0004020202020204" pitchFamily="34" charset="0"/>
                <a:ea typeface="Aptos" panose="020B0004020202020204" pitchFamily="34" charset="0"/>
                <a:cs typeface="Times New Roman" panose="02020603050405020304" pitchFamily="18" charset="0"/>
              </a:rPr>
              <a:t> </a:t>
            </a:r>
            <a:r>
              <a:rPr lang="lv-LV" sz="1400" dirty="0">
                <a:solidFill>
                  <a:schemeClr val="tx1"/>
                </a:solidFill>
                <a:latin typeface="Verdana" panose="020B0604030504040204" pitchFamily="34" charset="0"/>
                <a:ea typeface="Verdana" panose="020B0604030504040204" pitchFamily="34" charset="0"/>
              </a:rPr>
              <a:t>tūkst. jeb 5,5</a:t>
            </a:r>
            <a:r>
              <a:rPr lang="lv-LV" sz="1800" dirty="0">
                <a:effectLst/>
                <a:latin typeface="Aptos" panose="020B0004020202020204" pitchFamily="34" charset="0"/>
                <a:ea typeface="Aptos" panose="020B0004020202020204" pitchFamily="34" charset="0"/>
                <a:cs typeface="Times New Roman" panose="02020603050405020304" pitchFamily="18" charset="0"/>
              </a:rPr>
              <a:t> </a:t>
            </a:r>
            <a:r>
              <a:rPr lang="lv-LV" sz="1400" dirty="0">
                <a:solidFill>
                  <a:schemeClr val="tx1"/>
                </a:solidFill>
                <a:latin typeface="Verdana" panose="020B0604030504040204" pitchFamily="34" charset="0"/>
                <a:ea typeface="Verdana" panose="020B0604030504040204" pitchFamily="34" charset="0"/>
              </a:rPr>
              <a:t>%</a:t>
            </a: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rPr>
              <a:t>slaucamo govju skaits – par 13,3 tūkst. jeb 9,6</a:t>
            </a:r>
            <a:r>
              <a:rPr lang="lv-LV" sz="1800" dirty="0">
                <a:effectLst/>
                <a:latin typeface="Aptos" panose="020B0004020202020204" pitchFamily="34" charset="0"/>
                <a:ea typeface="Aptos" panose="020B0004020202020204" pitchFamily="34" charset="0"/>
                <a:cs typeface="Times New Roman" panose="02020603050405020304" pitchFamily="18" charset="0"/>
              </a:rPr>
              <a:t> </a:t>
            </a:r>
            <a:r>
              <a:rPr lang="lv-LV" sz="1400" dirty="0">
                <a:solidFill>
                  <a:schemeClr val="tx1"/>
                </a:solidFill>
                <a:latin typeface="Verdana" panose="020B0604030504040204" pitchFamily="34" charset="0"/>
                <a:ea typeface="Verdana" panose="020B0604030504040204" pitchFamily="34" charset="0"/>
              </a:rPr>
              <a:t>%</a:t>
            </a: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rPr>
              <a:t>kazu skaits - par 1,8</a:t>
            </a:r>
            <a:r>
              <a:rPr lang="lv-LV" sz="1800" dirty="0">
                <a:effectLst/>
                <a:latin typeface="Aptos" panose="020B0004020202020204" pitchFamily="34" charset="0"/>
                <a:ea typeface="Aptos" panose="020B0004020202020204" pitchFamily="34" charset="0"/>
                <a:cs typeface="Times New Roman" panose="02020603050405020304" pitchFamily="18" charset="0"/>
              </a:rPr>
              <a:t> </a:t>
            </a:r>
            <a:r>
              <a:rPr lang="lv-LV" sz="1400" dirty="0">
                <a:solidFill>
                  <a:schemeClr val="tx1"/>
                </a:solidFill>
                <a:latin typeface="Verdana" panose="020B0604030504040204" pitchFamily="34" charset="0"/>
                <a:ea typeface="Verdana" panose="020B0604030504040204" pitchFamily="34" charset="0"/>
              </a:rPr>
              <a:t>tūkst. jeb 13,8</a:t>
            </a:r>
            <a:r>
              <a:rPr lang="lv-LV" sz="1800" dirty="0">
                <a:effectLst/>
                <a:latin typeface="Aptos" panose="020B0004020202020204" pitchFamily="34" charset="0"/>
                <a:ea typeface="Aptos" panose="020B0004020202020204" pitchFamily="34" charset="0"/>
                <a:cs typeface="Times New Roman" panose="02020603050405020304" pitchFamily="18" charset="0"/>
              </a:rPr>
              <a:t> </a:t>
            </a:r>
            <a:r>
              <a:rPr lang="lv-LV" sz="1400" dirty="0">
                <a:solidFill>
                  <a:schemeClr val="tx1"/>
                </a:solidFill>
                <a:latin typeface="Verdana" panose="020B0604030504040204" pitchFamily="34" charset="0"/>
                <a:ea typeface="Verdana" panose="020B0604030504040204" pitchFamily="34" charset="0"/>
              </a:rPr>
              <a:t>%</a:t>
            </a: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rPr>
              <a:t>aitu skaits – par 16,5</a:t>
            </a:r>
            <a:r>
              <a:rPr lang="lv-LV" sz="1800" dirty="0">
                <a:effectLst/>
                <a:latin typeface="Aptos" panose="020B0004020202020204" pitchFamily="34" charset="0"/>
                <a:ea typeface="Aptos" panose="020B0004020202020204" pitchFamily="34" charset="0"/>
                <a:cs typeface="Times New Roman" panose="02020603050405020304" pitchFamily="18" charset="0"/>
              </a:rPr>
              <a:t> </a:t>
            </a:r>
            <a:r>
              <a:rPr lang="lv-LV" sz="1400" dirty="0">
                <a:solidFill>
                  <a:schemeClr val="tx1"/>
                </a:solidFill>
                <a:latin typeface="Verdana" panose="020B0604030504040204" pitchFamily="34" charset="0"/>
                <a:ea typeface="Verdana" panose="020B0604030504040204" pitchFamily="34" charset="0"/>
              </a:rPr>
              <a:t>tūkst. jeb 13,4</a:t>
            </a:r>
            <a:r>
              <a:rPr lang="lv-LV" sz="1800" dirty="0">
                <a:effectLst/>
                <a:latin typeface="Aptos" panose="020B0004020202020204" pitchFamily="34" charset="0"/>
                <a:ea typeface="Aptos" panose="020B0004020202020204" pitchFamily="34" charset="0"/>
                <a:cs typeface="Times New Roman" panose="02020603050405020304" pitchFamily="18" charset="0"/>
              </a:rPr>
              <a:t> </a:t>
            </a:r>
            <a:r>
              <a:rPr lang="lv-LV" sz="1400" dirty="0">
                <a:solidFill>
                  <a:schemeClr val="tx1"/>
                </a:solidFill>
                <a:latin typeface="Verdana" panose="020B0604030504040204" pitchFamily="34" charset="0"/>
                <a:ea typeface="Verdana" panose="020B0604030504040204" pitchFamily="34" charset="0"/>
              </a:rPr>
              <a:t>%</a:t>
            </a:r>
          </a:p>
          <a:p>
            <a:pPr marL="285750" indent="-285750">
              <a:buFont typeface="Arial" panose="020B0604020202020204" pitchFamily="34" charset="0"/>
              <a:buChar char="•"/>
            </a:pPr>
            <a:r>
              <a:rPr lang="lv-LV" sz="1400" dirty="0">
                <a:solidFill>
                  <a:schemeClr val="tx1"/>
                </a:solidFill>
                <a:latin typeface="Verdana" panose="020B0604030504040204" pitchFamily="34" charset="0"/>
                <a:ea typeface="Verdana" panose="020B0604030504040204" pitchFamily="34" charset="0"/>
              </a:rPr>
              <a:t>cūku skaits – par 39,8</a:t>
            </a:r>
            <a:r>
              <a:rPr lang="lv-LV" sz="1800" dirty="0">
                <a:effectLst/>
                <a:latin typeface="Aptos" panose="020B0004020202020204" pitchFamily="34" charset="0"/>
                <a:ea typeface="Aptos" panose="020B0004020202020204" pitchFamily="34" charset="0"/>
                <a:cs typeface="Times New Roman" panose="02020603050405020304" pitchFamily="18" charset="0"/>
              </a:rPr>
              <a:t> </a:t>
            </a:r>
            <a:r>
              <a:rPr lang="lv-LV" sz="1400" dirty="0">
                <a:solidFill>
                  <a:schemeClr val="tx1"/>
                </a:solidFill>
                <a:latin typeface="Verdana" panose="020B0604030504040204" pitchFamily="34" charset="0"/>
                <a:ea typeface="Verdana" panose="020B0604030504040204" pitchFamily="34" charset="0"/>
              </a:rPr>
              <a:t>tūkst. jeb 12,2</a:t>
            </a:r>
            <a:r>
              <a:rPr lang="lv-LV" sz="1800" dirty="0">
                <a:effectLst/>
                <a:latin typeface="Aptos" panose="020B0004020202020204" pitchFamily="34" charset="0"/>
                <a:ea typeface="Aptos" panose="020B0004020202020204" pitchFamily="34" charset="0"/>
                <a:cs typeface="Times New Roman" panose="02020603050405020304" pitchFamily="18" charset="0"/>
              </a:rPr>
              <a:t> </a:t>
            </a:r>
            <a:r>
              <a:rPr lang="lv-LV" sz="1400" dirty="0">
                <a:solidFill>
                  <a:schemeClr val="tx1"/>
                </a:solidFill>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1837046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2434-EED1-4110-BD8C-CB2E64FE26CF}"/>
              </a:ext>
            </a:extLst>
          </p:cNvPr>
          <p:cNvSpPr>
            <a:spLocks noGrp="1"/>
          </p:cNvSpPr>
          <p:nvPr>
            <p:ph type="title"/>
          </p:nvPr>
        </p:nvSpPr>
        <p:spPr>
          <a:xfrm>
            <a:off x="449179" y="457200"/>
            <a:ext cx="11145519" cy="580696"/>
          </a:xfrm>
        </p:spPr>
        <p:txBody>
          <a:bodyPr>
            <a:normAutofit/>
          </a:bodyPr>
          <a:lstStyle/>
          <a:p>
            <a:r>
              <a:rPr lang="lv-LV" sz="2000" dirty="0">
                <a:solidFill>
                  <a:schemeClr val="accent5">
                    <a:lumMod val="75000"/>
                  </a:schemeClr>
                </a:solidFill>
              </a:rPr>
              <a:t>Saimniecību skaita un platību īpatsvars ekonomiskā lieluma grupās, % </a:t>
            </a:r>
          </a:p>
        </p:txBody>
      </p:sp>
      <p:sp>
        <p:nvSpPr>
          <p:cNvPr id="6" name="Slide Number Placeholder 5">
            <a:extLst>
              <a:ext uri="{FF2B5EF4-FFF2-40B4-BE49-F238E27FC236}">
                <a16:creationId xmlns:a16="http://schemas.microsoft.com/office/drawing/2014/main" id="{BF0E9A1D-5D89-485F-83EB-E5AA4658BAD4}"/>
              </a:ext>
            </a:extLst>
          </p:cNvPr>
          <p:cNvSpPr>
            <a:spLocks noGrp="1"/>
          </p:cNvSpPr>
          <p:nvPr>
            <p:ph type="sldNum" sz="quarter" idx="13"/>
          </p:nvPr>
        </p:nvSpPr>
        <p:spPr/>
        <p:txBody>
          <a:bodyPr/>
          <a:lstStyle/>
          <a:p>
            <a:fld id="{582C4AC3-83A8-4481-86EE-8D7BD21BDCDE}" type="slidenum">
              <a:rPr lang="en-US" altLang="lv-LV" smtClean="0"/>
              <a:pPr/>
              <a:t>6</a:t>
            </a:fld>
            <a:endParaRPr lang="en-US" altLang="lv-LV"/>
          </a:p>
        </p:txBody>
      </p:sp>
      <p:graphicFrame>
        <p:nvGraphicFramePr>
          <p:cNvPr id="7" name="Content Placeholder 6">
            <a:extLst>
              <a:ext uri="{FF2B5EF4-FFF2-40B4-BE49-F238E27FC236}">
                <a16:creationId xmlns:a16="http://schemas.microsoft.com/office/drawing/2014/main" id="{301FA696-1DAF-4506-BE1E-31BE6CFACB90}"/>
              </a:ext>
            </a:extLst>
          </p:cNvPr>
          <p:cNvGraphicFramePr>
            <a:graphicFrameLocks noGrp="1"/>
          </p:cNvGraphicFramePr>
          <p:nvPr>
            <p:ph idx="1"/>
            <p:extLst>
              <p:ext uri="{D42A27DB-BD31-4B8C-83A1-F6EECF244321}">
                <p14:modId xmlns:p14="http://schemas.microsoft.com/office/powerpoint/2010/main" val="699542053"/>
              </p:ext>
            </p:extLst>
          </p:nvPr>
        </p:nvGraphicFramePr>
        <p:xfrm>
          <a:off x="2343806" y="1155700"/>
          <a:ext cx="9238594" cy="4811548"/>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FA7A0AE0-6E06-4B06-8EE4-DF6ABD1E5F52}"/>
              </a:ext>
            </a:extLst>
          </p:cNvPr>
          <p:cNvSpPr/>
          <p:nvPr/>
        </p:nvSpPr>
        <p:spPr>
          <a:xfrm>
            <a:off x="336332" y="2669629"/>
            <a:ext cx="2007474" cy="2923877"/>
          </a:xfrm>
          <a:prstGeom prst="rect">
            <a:avLst/>
          </a:prstGeom>
        </p:spPr>
        <p:txBody>
          <a:bodyPr wrap="square">
            <a:spAutoFit/>
          </a:bodyPr>
          <a:lstStyle/>
          <a:p>
            <a:pPr lvl="0" algn="ctr">
              <a:spcBef>
                <a:spcPts val="600"/>
              </a:spcBef>
            </a:pPr>
            <a:r>
              <a:rPr lang="lv-LV" sz="1400" b="1" dirty="0">
                <a:solidFill>
                  <a:schemeClr val="accent5">
                    <a:lumMod val="75000"/>
                  </a:schemeClr>
                </a:solidFill>
                <a:latin typeface="Verdana" panose="020B0604030504040204" pitchFamily="34" charset="0"/>
                <a:ea typeface="Verdana" panose="020B0604030504040204" pitchFamily="34" charset="0"/>
                <a:cs typeface="+mn-cs"/>
              </a:rPr>
              <a:t>Tendences</a:t>
            </a:r>
          </a:p>
          <a:p>
            <a:pPr lvl="0" algn="ctr">
              <a:spcBef>
                <a:spcPts val="600"/>
              </a:spcBef>
            </a:pPr>
            <a:r>
              <a:rPr lang="lv-LV" sz="1400" dirty="0">
                <a:latin typeface="Verdana" panose="020B0604030504040204" pitchFamily="34" charset="0"/>
                <a:ea typeface="Verdana" panose="020B0604030504040204" pitchFamily="34" charset="0"/>
                <a:cs typeface="+mn-cs"/>
              </a:rPr>
              <a:t>Pieaug lielo un vidējo saimniecību īpatsvars</a:t>
            </a:r>
          </a:p>
          <a:p>
            <a:pPr lvl="0" algn="ctr">
              <a:spcBef>
                <a:spcPts val="600"/>
              </a:spcBef>
            </a:pPr>
            <a:endParaRPr lang="lv-LV" sz="1400" b="1" dirty="0">
              <a:solidFill>
                <a:schemeClr val="accent5">
                  <a:lumMod val="75000"/>
                </a:schemeClr>
              </a:solidFill>
              <a:latin typeface="Verdana" panose="020B0604030504040204" pitchFamily="34" charset="0"/>
              <a:ea typeface="Verdana" panose="020B0604030504040204" pitchFamily="34" charset="0"/>
              <a:cs typeface="+mn-cs"/>
            </a:endParaRPr>
          </a:p>
          <a:p>
            <a:pPr lvl="0" algn="ctr">
              <a:spcBef>
                <a:spcPts val="600"/>
              </a:spcBef>
            </a:pPr>
            <a:r>
              <a:rPr lang="lv-LV" sz="1100" b="1" dirty="0">
                <a:solidFill>
                  <a:schemeClr val="accent5">
                    <a:lumMod val="75000"/>
                  </a:schemeClr>
                </a:solidFill>
                <a:latin typeface="Verdana" panose="020B0604030504040204" pitchFamily="34" charset="0"/>
                <a:ea typeface="Verdana" panose="020B0604030504040204" pitchFamily="34" charset="0"/>
                <a:cs typeface="+mn-cs"/>
              </a:rPr>
              <a:t>SI</a:t>
            </a:r>
            <a:r>
              <a:rPr lang="lv-LV" sz="1100" b="1" baseline="30000" dirty="0">
                <a:solidFill>
                  <a:schemeClr val="accent5">
                    <a:lumMod val="75000"/>
                  </a:schemeClr>
                </a:solidFill>
                <a:latin typeface="Verdana" panose="020B0604030504040204" pitchFamily="34" charset="0"/>
                <a:ea typeface="Verdana" panose="020B0604030504040204" pitchFamily="34" charset="0"/>
                <a:cs typeface="+mn-cs"/>
              </a:rPr>
              <a:t>*</a:t>
            </a:r>
            <a:r>
              <a:rPr lang="lv-LV" sz="1100" b="1" dirty="0">
                <a:solidFill>
                  <a:schemeClr val="accent5">
                    <a:lumMod val="75000"/>
                  </a:schemeClr>
                </a:solidFill>
                <a:latin typeface="Verdana" panose="020B0604030504040204" pitchFamily="34" charset="0"/>
                <a:ea typeface="Verdana" panose="020B0604030504040204" pitchFamily="34" charset="0"/>
                <a:cs typeface="+mn-cs"/>
              </a:rPr>
              <a:t> grupas: </a:t>
            </a:r>
          </a:p>
          <a:p>
            <a:pPr lvl="0" algn="ctr">
              <a:spcBef>
                <a:spcPts val="600"/>
              </a:spcBef>
            </a:pPr>
            <a:r>
              <a:rPr lang="lv-LV" sz="1100" b="1" dirty="0">
                <a:solidFill>
                  <a:srgbClr val="4BACC6">
                    <a:lumMod val="75000"/>
                  </a:srgbClr>
                </a:solidFill>
                <a:latin typeface="Verdana" panose="020B0604030504040204" pitchFamily="34" charset="0"/>
                <a:ea typeface="Verdana" panose="020B0604030504040204" pitchFamily="34" charset="0"/>
                <a:cs typeface="+mn-cs"/>
              </a:rPr>
              <a:t>Mazās: </a:t>
            </a:r>
            <a:r>
              <a:rPr lang="lv-LV" sz="1100" dirty="0">
                <a:solidFill>
                  <a:prstClr val="black"/>
                </a:solidFill>
                <a:latin typeface="Verdana" panose="020B0604030504040204" pitchFamily="34" charset="0"/>
                <a:ea typeface="Verdana" panose="020B0604030504040204" pitchFamily="34" charset="0"/>
                <a:cs typeface="+mn-cs"/>
              </a:rPr>
              <a:t>līdz 14,9</a:t>
            </a:r>
            <a:r>
              <a:rPr lang="lv-LV" sz="1800" dirty="0">
                <a:effectLst/>
                <a:latin typeface="Aptos" panose="020B0004020202020204" pitchFamily="34" charset="0"/>
                <a:ea typeface="Aptos" panose="020B0004020202020204" pitchFamily="34" charset="0"/>
                <a:cs typeface="Times New Roman" panose="02020603050405020304" pitchFamily="18" charset="0"/>
              </a:rPr>
              <a:t> </a:t>
            </a:r>
            <a:r>
              <a:rPr lang="lv-LV" sz="1100" dirty="0">
                <a:solidFill>
                  <a:prstClr val="black"/>
                </a:solidFill>
                <a:latin typeface="Verdana" panose="020B0604030504040204" pitchFamily="34" charset="0"/>
                <a:ea typeface="Verdana" panose="020B0604030504040204" pitchFamily="34" charset="0"/>
                <a:cs typeface="+mn-cs"/>
              </a:rPr>
              <a:t>tūkst. eiro</a:t>
            </a:r>
          </a:p>
          <a:p>
            <a:pPr lvl="0" algn="ctr">
              <a:spcBef>
                <a:spcPts val="600"/>
              </a:spcBef>
            </a:pPr>
            <a:r>
              <a:rPr lang="lv-LV" sz="1100" b="1" dirty="0">
                <a:solidFill>
                  <a:srgbClr val="4BACC6">
                    <a:lumMod val="75000"/>
                  </a:srgbClr>
                </a:solidFill>
                <a:latin typeface="Verdana" panose="020B0604030504040204" pitchFamily="34" charset="0"/>
                <a:ea typeface="Verdana" panose="020B0604030504040204" pitchFamily="34" charset="0"/>
                <a:cs typeface="+mn-cs"/>
              </a:rPr>
              <a:t>Vidējās: </a:t>
            </a:r>
            <a:r>
              <a:rPr lang="lv-LV" sz="1100" dirty="0">
                <a:solidFill>
                  <a:prstClr val="black"/>
                </a:solidFill>
                <a:latin typeface="Verdana" panose="020B0604030504040204" pitchFamily="34" charset="0"/>
                <a:ea typeface="Verdana" panose="020B0604030504040204" pitchFamily="34" charset="0"/>
                <a:cs typeface="+mn-cs"/>
              </a:rPr>
              <a:t>no 15,0 līdz 99,9 tūkst. eiro</a:t>
            </a:r>
          </a:p>
          <a:p>
            <a:pPr lvl="0" algn="ctr">
              <a:spcBef>
                <a:spcPts val="600"/>
              </a:spcBef>
            </a:pPr>
            <a:r>
              <a:rPr lang="lv-LV" sz="1100" b="1" dirty="0">
                <a:solidFill>
                  <a:srgbClr val="4BACC6">
                    <a:lumMod val="75000"/>
                  </a:srgbClr>
                </a:solidFill>
                <a:latin typeface="Verdana" panose="020B0604030504040204" pitchFamily="34" charset="0"/>
                <a:ea typeface="Verdana" panose="020B0604030504040204" pitchFamily="34" charset="0"/>
                <a:cs typeface="+mn-cs"/>
              </a:rPr>
              <a:t>Lielās: </a:t>
            </a:r>
            <a:r>
              <a:rPr lang="lv-LV" sz="1100" dirty="0">
                <a:solidFill>
                  <a:prstClr val="black"/>
                </a:solidFill>
                <a:latin typeface="Verdana" panose="020B0604030504040204" pitchFamily="34" charset="0"/>
                <a:ea typeface="Verdana" panose="020B0604030504040204" pitchFamily="34" charset="0"/>
                <a:cs typeface="+mn-cs"/>
              </a:rPr>
              <a:t>virs 100 tūkst. eiro</a:t>
            </a:r>
          </a:p>
        </p:txBody>
      </p:sp>
      <p:sp>
        <p:nvSpPr>
          <p:cNvPr id="8" name="Rectangle 7">
            <a:extLst>
              <a:ext uri="{FF2B5EF4-FFF2-40B4-BE49-F238E27FC236}">
                <a16:creationId xmlns:a16="http://schemas.microsoft.com/office/drawing/2014/main" id="{7599F1D0-9FCF-4421-9B63-8AC140205939}"/>
              </a:ext>
            </a:extLst>
          </p:cNvPr>
          <p:cNvSpPr/>
          <p:nvPr/>
        </p:nvSpPr>
        <p:spPr>
          <a:xfrm>
            <a:off x="406400" y="5967248"/>
            <a:ext cx="5542455" cy="80141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lv-LV" sz="900" dirty="0">
                <a:latin typeface="Verdana" panose="020B0604030504040204" pitchFamily="34" charset="0"/>
                <a:ea typeface="Verdana" panose="020B0604030504040204" pitchFamily="34" charset="0"/>
              </a:rPr>
              <a:t>* Standarta izlaide (SI) - standartizēts lielums, kurš raksturo saimniecības ekonomisko aktivitāti, t.i., no viena lauksaimniecības kultūras hektāra vai lauksaimniecības dzīvnieku vienības iegūtās produkcijas vērtība, novērtēta attiecīgā reģiona cenās un izteikta eiro.</a:t>
            </a:r>
          </a:p>
        </p:txBody>
      </p:sp>
    </p:spTree>
    <p:extLst>
      <p:ext uri="{BB962C8B-B14F-4D97-AF65-F5344CB8AC3E}">
        <p14:creationId xmlns:p14="http://schemas.microsoft.com/office/powerpoint/2010/main" val="1607336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44C3B-AF47-49A0-B799-C587F0BD7BF8}"/>
              </a:ext>
            </a:extLst>
          </p:cNvPr>
          <p:cNvSpPr>
            <a:spLocks noGrp="1"/>
          </p:cNvSpPr>
          <p:nvPr>
            <p:ph type="title"/>
          </p:nvPr>
        </p:nvSpPr>
        <p:spPr>
          <a:xfrm>
            <a:off x="461212" y="330497"/>
            <a:ext cx="10602278" cy="632029"/>
          </a:xfrm>
        </p:spPr>
        <p:txBody>
          <a:bodyPr>
            <a:normAutofit/>
          </a:bodyPr>
          <a:lstStyle/>
          <a:p>
            <a:r>
              <a:rPr lang="lv-LV" sz="2000" dirty="0">
                <a:solidFill>
                  <a:schemeClr val="accent5">
                    <a:lumMod val="75000"/>
                  </a:schemeClr>
                </a:solidFill>
              </a:rPr>
              <a:t>Lauku saimniecības vidējais lielums </a:t>
            </a:r>
          </a:p>
        </p:txBody>
      </p:sp>
      <p:sp>
        <p:nvSpPr>
          <p:cNvPr id="6" name="Slide Number Placeholder 5">
            <a:extLst>
              <a:ext uri="{FF2B5EF4-FFF2-40B4-BE49-F238E27FC236}">
                <a16:creationId xmlns:a16="http://schemas.microsoft.com/office/drawing/2014/main" id="{13A59BEB-CF6B-47CE-A9D5-34A92080A628}"/>
              </a:ext>
            </a:extLst>
          </p:cNvPr>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582C4AC3-83A8-4481-86EE-8D7BD21BDCDE}"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7</a:t>
            </a:fld>
            <a:endPar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n-ea"/>
              <a:cs typeface="Arial" panose="020B0604020202020204" pitchFamily="34" charset="0"/>
            </a:endParaRPr>
          </a:p>
        </p:txBody>
      </p:sp>
      <p:graphicFrame>
        <p:nvGraphicFramePr>
          <p:cNvPr id="7" name="Diagramma 3">
            <a:extLst>
              <a:ext uri="{FF2B5EF4-FFF2-40B4-BE49-F238E27FC236}">
                <a16:creationId xmlns:a16="http://schemas.microsoft.com/office/drawing/2014/main" id="{67CA23A2-58AF-4839-AB71-9B6FF3E7219A}"/>
              </a:ext>
            </a:extLst>
          </p:cNvPr>
          <p:cNvGraphicFramePr>
            <a:graphicFrameLocks noGrp="1"/>
          </p:cNvGraphicFramePr>
          <p:nvPr>
            <p:ph idx="1"/>
            <p:extLst>
              <p:ext uri="{D42A27DB-BD31-4B8C-83A1-F6EECF244321}">
                <p14:modId xmlns:p14="http://schemas.microsoft.com/office/powerpoint/2010/main" val="3430211159"/>
              </p:ext>
            </p:extLst>
          </p:nvPr>
        </p:nvGraphicFramePr>
        <p:xfrm>
          <a:off x="2825973" y="1083967"/>
          <a:ext cx="8959627" cy="5240633"/>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76D6441C-F730-4EB8-B977-48DA84CE0DC3}"/>
              </a:ext>
            </a:extLst>
          </p:cNvPr>
          <p:cNvSpPr/>
          <p:nvPr/>
        </p:nvSpPr>
        <p:spPr>
          <a:xfrm>
            <a:off x="374501" y="1239253"/>
            <a:ext cx="2388752" cy="365759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lv-LV" sz="1400" b="1" dirty="0">
                <a:solidFill>
                  <a:schemeClr val="accent5">
                    <a:lumMod val="75000"/>
                  </a:schemeClr>
                </a:solidFill>
                <a:latin typeface="Verdana" panose="020B0604030504040204" pitchFamily="34" charset="0"/>
                <a:ea typeface="Verdana" panose="020B0604030504040204" pitchFamily="34" charset="0"/>
              </a:rPr>
              <a:t>Kopš 2010. gada saimniecības kļūst lielākas</a:t>
            </a:r>
          </a:p>
          <a:p>
            <a:endParaRPr lang="lv-LV" sz="1400" b="1" dirty="0">
              <a:solidFill>
                <a:schemeClr val="accent5">
                  <a:lumMod val="75000"/>
                </a:schemeClr>
              </a:solidFill>
              <a:latin typeface="Verdana" panose="020B0604030504040204" pitchFamily="34" charset="0"/>
              <a:ea typeface="Verdana" panose="020B0604030504040204" pitchFamily="34" charset="0"/>
            </a:endParaRPr>
          </a:p>
          <a:p>
            <a:r>
              <a:rPr lang="lv-LV" sz="1400" dirty="0">
                <a:solidFill>
                  <a:schemeClr val="tx1"/>
                </a:solidFill>
                <a:latin typeface="Verdana" panose="020B0604030504040204" pitchFamily="34" charset="0"/>
                <a:ea typeface="Verdana" panose="020B0604030504040204" pitchFamily="34" charset="0"/>
              </a:rPr>
              <a:t>Vidēji vienas saimniecības</a:t>
            </a:r>
          </a:p>
          <a:p>
            <a:pPr marL="285750" indent="-285750">
              <a:buFont typeface="Wingdings" panose="05000000000000000000" pitchFamily="2" charset="2"/>
              <a:buChar char="Ø"/>
            </a:pPr>
            <a:r>
              <a:rPr lang="lv-LV" sz="1400" dirty="0">
                <a:latin typeface="Verdana" panose="020B0604030504040204" pitchFamily="34" charset="0"/>
                <a:ea typeface="Verdana" panose="020B0604030504040204" pitchFamily="34" charset="0"/>
              </a:rPr>
              <a:t>kopplatība, izmantotā </a:t>
            </a:r>
            <a:r>
              <a:rPr lang="lv-LV" sz="1400" dirty="0" err="1">
                <a:latin typeface="Verdana" panose="020B0604030504040204" pitchFamily="34" charset="0"/>
                <a:ea typeface="Verdana" panose="020B0604030504040204" pitchFamily="34" charset="0"/>
              </a:rPr>
              <a:t>LIZ</a:t>
            </a:r>
            <a:r>
              <a:rPr lang="lv-LV" sz="1400" dirty="0">
                <a:latin typeface="Verdana" panose="020B0604030504040204" pitchFamily="34" charset="0"/>
                <a:ea typeface="Verdana" panose="020B0604030504040204" pitchFamily="34" charset="0"/>
              </a:rPr>
              <a:t> palielinājusies vairāk kā 2 reize;</a:t>
            </a:r>
          </a:p>
          <a:p>
            <a:pPr marL="285750" indent="-285750">
              <a:buFont typeface="Wingdings" panose="05000000000000000000" pitchFamily="2" charset="2"/>
              <a:buChar char="Ø"/>
            </a:pPr>
            <a:r>
              <a:rPr lang="lv-LV" sz="1400" dirty="0">
                <a:latin typeface="Verdana" panose="020B0604030504040204" pitchFamily="34" charset="0"/>
                <a:ea typeface="Verdana" panose="020B0604030504040204" pitchFamily="34" charset="0"/>
              </a:rPr>
              <a:t>aramzeme – par 51</a:t>
            </a:r>
            <a:r>
              <a:rPr lang="lv-LV" sz="1800" dirty="0">
                <a:effectLst/>
                <a:latin typeface="Aptos" panose="020B0004020202020204" pitchFamily="34" charset="0"/>
                <a:ea typeface="Aptos" panose="020B0004020202020204" pitchFamily="34" charset="0"/>
                <a:cs typeface="Times New Roman" panose="02020603050405020304" pitchFamily="18" charset="0"/>
              </a:rPr>
              <a:t> </a:t>
            </a:r>
            <a:r>
              <a:rPr lang="lv-LV" sz="1400" dirty="0">
                <a:latin typeface="Verdana" panose="020B0604030504040204" pitchFamily="34" charset="0"/>
                <a:ea typeface="Verdana" panose="020B0604030504040204" pitchFamily="34" charset="0"/>
              </a:rPr>
              <a:t>%;</a:t>
            </a:r>
          </a:p>
          <a:p>
            <a:pPr marL="285750" indent="-285750">
              <a:buFont typeface="Wingdings" panose="05000000000000000000" pitchFamily="2" charset="2"/>
              <a:buChar char="Ø"/>
            </a:pPr>
            <a:r>
              <a:rPr lang="lv-LV" sz="1400" dirty="0">
                <a:latin typeface="Verdana" panose="020B0604030504040204" pitchFamily="34" charset="0"/>
                <a:ea typeface="Verdana" panose="020B0604030504040204" pitchFamily="34" charset="0"/>
              </a:rPr>
              <a:t>lauksaimniecības dzīvnieku skaits – par 67</a:t>
            </a:r>
            <a:r>
              <a:rPr lang="lv-LV" sz="1800" dirty="0">
                <a:effectLst/>
                <a:latin typeface="Aptos" panose="020B0004020202020204" pitchFamily="34" charset="0"/>
                <a:ea typeface="Aptos" panose="020B0004020202020204" pitchFamily="34" charset="0"/>
                <a:cs typeface="Times New Roman" panose="02020603050405020304" pitchFamily="18" charset="0"/>
              </a:rPr>
              <a:t> </a:t>
            </a:r>
            <a:r>
              <a:rPr lang="lv-LV" sz="1400" dirty="0">
                <a:latin typeface="Verdana" panose="020B0604030504040204" pitchFamily="34" charset="0"/>
                <a:ea typeface="Verdana" panose="020B0604030504040204" pitchFamily="34" charset="0"/>
              </a:rPr>
              <a:t>%</a:t>
            </a:r>
          </a:p>
        </p:txBody>
      </p:sp>
      <p:sp>
        <p:nvSpPr>
          <p:cNvPr id="4" name="Text Placeholder 3">
            <a:extLst>
              <a:ext uri="{FF2B5EF4-FFF2-40B4-BE49-F238E27FC236}">
                <a16:creationId xmlns:a16="http://schemas.microsoft.com/office/drawing/2014/main" id="{59B2DBCC-8CC8-014D-0487-BC11470A7B85}"/>
              </a:ext>
            </a:extLst>
          </p:cNvPr>
          <p:cNvSpPr>
            <a:spLocks noGrp="1"/>
          </p:cNvSpPr>
          <p:nvPr>
            <p:ph type="body" sz="quarter" idx="12"/>
          </p:nvPr>
        </p:nvSpPr>
        <p:spPr>
          <a:xfrm>
            <a:off x="294288" y="5863389"/>
            <a:ext cx="5035701" cy="752560"/>
          </a:xfrm>
        </p:spPr>
        <p:txBody>
          <a:bodyPr>
            <a:normAutofit/>
          </a:bodyPr>
          <a:lstStyle/>
          <a:p>
            <a:pPr algn="l"/>
            <a:r>
              <a:rPr lang="lv-LV" sz="900" b="1" dirty="0"/>
              <a:t>Nosacītā lauksaimniecības dzīvnieku vienība:</a:t>
            </a:r>
          </a:p>
          <a:p>
            <a:pPr algn="l"/>
            <a:r>
              <a:rPr lang="lv-LV" sz="900" dirty="0"/>
              <a:t>relatīvs rādītājs, kas izteikts attiecībā pret vienu liellopu, kas vecāks par 2 gadiem.</a:t>
            </a:r>
          </a:p>
          <a:p>
            <a:pPr algn="l"/>
            <a:r>
              <a:rPr lang="lv-LV" sz="900" dirty="0"/>
              <a:t>Pārrēķinam izmanto atbilstošās lauksaimniecības dzīvnieku sugas un grupas koeficientu, kas definēti </a:t>
            </a:r>
            <a:r>
              <a:rPr lang="lv-LV" sz="900" dirty="0">
                <a:hlinkClick r:id="rId4"/>
              </a:rPr>
              <a:t>Regulā (ES) 2018/1091</a:t>
            </a:r>
            <a:endParaRPr lang="en-GB" sz="900" dirty="0"/>
          </a:p>
        </p:txBody>
      </p:sp>
    </p:spTree>
    <p:extLst>
      <p:ext uri="{BB962C8B-B14F-4D97-AF65-F5344CB8AC3E}">
        <p14:creationId xmlns:p14="http://schemas.microsoft.com/office/powerpoint/2010/main" val="2839349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1C1CF-1F18-45A6-93B2-0CB0C7D6CE13}"/>
              </a:ext>
            </a:extLst>
          </p:cNvPr>
          <p:cNvSpPr>
            <a:spLocks noGrp="1"/>
          </p:cNvSpPr>
          <p:nvPr>
            <p:ph type="title"/>
          </p:nvPr>
        </p:nvSpPr>
        <p:spPr>
          <a:xfrm>
            <a:off x="565485" y="304810"/>
            <a:ext cx="11016916" cy="477243"/>
          </a:xfrm>
        </p:spPr>
        <p:txBody>
          <a:bodyPr wrap="square" anchor="t">
            <a:normAutofit/>
          </a:bodyPr>
          <a:lstStyle/>
          <a:p>
            <a:r>
              <a:rPr lang="lv-LV" sz="2000" dirty="0">
                <a:solidFill>
                  <a:schemeClr val="accent5">
                    <a:lumMod val="75000"/>
                  </a:schemeClr>
                </a:solidFill>
              </a:rPr>
              <a:t>Bioloģiski sertificēto platību īpatsvars, %</a:t>
            </a:r>
          </a:p>
        </p:txBody>
      </p:sp>
      <p:sp>
        <p:nvSpPr>
          <p:cNvPr id="9" name="Slide Number Placeholder 8">
            <a:extLst>
              <a:ext uri="{FF2B5EF4-FFF2-40B4-BE49-F238E27FC236}">
                <a16:creationId xmlns:a16="http://schemas.microsoft.com/office/drawing/2014/main" id="{CEABA576-3EC3-45A2-9B00-8A57D97BA060}"/>
              </a:ext>
            </a:extLst>
          </p:cNvPr>
          <p:cNvSpPr>
            <a:spLocks noGrp="1"/>
          </p:cNvSpPr>
          <p:nvPr>
            <p:ph type="sldNum" sz="quarter" idx="13"/>
          </p:nvPr>
        </p:nvSpPr>
        <p:spPr>
          <a:xfrm>
            <a:off x="11379200" y="6324600"/>
            <a:ext cx="406400" cy="304800"/>
          </a:xfrm>
        </p:spPr>
        <p:txBody>
          <a:bodyPr wrap="square" anchor="ctr">
            <a:normAutofit/>
          </a:bodyPr>
          <a:lstStyle/>
          <a:p>
            <a:pPr>
              <a:spcAft>
                <a:spcPts val="600"/>
              </a:spcAft>
            </a:pPr>
            <a:fld id="{A872B60E-4EB4-4F22-94FA-9A040A0886AC}" type="slidenum">
              <a:rPr lang="en-US" altLang="lv-LV" smtClean="0"/>
              <a:pPr>
                <a:spcAft>
                  <a:spcPts val="600"/>
                </a:spcAft>
              </a:pPr>
              <a:t>8</a:t>
            </a:fld>
            <a:endParaRPr lang="en-US" altLang="lv-LV"/>
          </a:p>
        </p:txBody>
      </p:sp>
      <p:graphicFrame>
        <p:nvGraphicFramePr>
          <p:cNvPr id="5" name="Content Placeholder 6">
            <a:extLst>
              <a:ext uri="{FF2B5EF4-FFF2-40B4-BE49-F238E27FC236}">
                <a16:creationId xmlns:a16="http://schemas.microsoft.com/office/drawing/2014/main" id="{EDD21E59-DB97-F8C6-752E-6780634A8E19}"/>
              </a:ext>
            </a:extLst>
          </p:cNvPr>
          <p:cNvGraphicFramePr>
            <a:graphicFrameLocks noGrp="1"/>
          </p:cNvGraphicFramePr>
          <p:nvPr>
            <p:ph sz="half" idx="2"/>
            <p:extLst>
              <p:ext uri="{D42A27DB-BD31-4B8C-83A1-F6EECF244321}">
                <p14:modId xmlns:p14="http://schemas.microsoft.com/office/powerpoint/2010/main" val="1192933233"/>
              </p:ext>
            </p:extLst>
          </p:nvPr>
        </p:nvGraphicFramePr>
        <p:xfrm>
          <a:off x="3249227" y="657530"/>
          <a:ext cx="8339523" cy="5895660"/>
        </p:xfrm>
        <a:graphic>
          <a:graphicData uri="http://schemas.openxmlformats.org/drawingml/2006/chart">
            <c:chart xmlns:c="http://schemas.openxmlformats.org/drawingml/2006/chart" xmlns:r="http://schemas.openxmlformats.org/officeDocument/2006/relationships" r:id="rId2"/>
          </a:graphicData>
        </a:graphic>
      </p:graphicFrame>
      <p:sp>
        <p:nvSpPr>
          <p:cNvPr id="8" name="Content Placeholder 3">
            <a:extLst>
              <a:ext uri="{FF2B5EF4-FFF2-40B4-BE49-F238E27FC236}">
                <a16:creationId xmlns:a16="http://schemas.microsoft.com/office/drawing/2014/main" id="{929C6BA1-30C8-3CED-A1EC-8A8B38596B8F}"/>
              </a:ext>
            </a:extLst>
          </p:cNvPr>
          <p:cNvSpPr>
            <a:spLocks noGrp="1"/>
          </p:cNvSpPr>
          <p:nvPr>
            <p:ph sz="half" idx="1"/>
          </p:nvPr>
        </p:nvSpPr>
        <p:spPr>
          <a:xfrm>
            <a:off x="603250" y="1724329"/>
            <a:ext cx="2645977" cy="4154834"/>
          </a:xfrm>
        </p:spPr>
        <p:txBody>
          <a:bodyPr>
            <a:normAutofit/>
          </a:bodyPr>
          <a:lstStyle/>
          <a:p>
            <a:pPr>
              <a:spcBef>
                <a:spcPts val="600"/>
              </a:spcBef>
              <a:spcAft>
                <a:spcPts val="600"/>
              </a:spcAft>
            </a:pPr>
            <a:r>
              <a:rPr lang="lv-LV" sz="1400" dirty="0"/>
              <a:t>2023. gadā  3,4</a:t>
            </a:r>
            <a:r>
              <a:rPr lang="lv-LV" sz="1800" dirty="0">
                <a:effectLst/>
                <a:latin typeface="Aptos" panose="020B0004020202020204" pitchFamily="34" charset="0"/>
                <a:ea typeface="Aptos" panose="020B0004020202020204" pitchFamily="34" charset="0"/>
                <a:cs typeface="Times New Roman" panose="02020603050405020304" pitchFamily="18" charset="0"/>
              </a:rPr>
              <a:t> </a:t>
            </a:r>
            <a:r>
              <a:rPr lang="lv-LV" sz="1400" dirty="0"/>
              <a:t>tūkst. bioloģiskās augkopības saimniecības apsaimniekoja 297,4</a:t>
            </a:r>
            <a:r>
              <a:rPr lang="lv-LV" sz="1800" dirty="0">
                <a:effectLst/>
                <a:latin typeface="Aptos" panose="020B0004020202020204" pitchFamily="34" charset="0"/>
                <a:ea typeface="Aptos" panose="020B0004020202020204" pitchFamily="34" charset="0"/>
                <a:cs typeface="Times New Roman" panose="02020603050405020304" pitchFamily="18" charset="0"/>
              </a:rPr>
              <a:t> </a:t>
            </a:r>
            <a:r>
              <a:rPr lang="lv-LV" sz="1400" dirty="0"/>
              <a:t>tūkst. ha izmantotās </a:t>
            </a:r>
            <a:r>
              <a:rPr lang="lv-LV" sz="1400" dirty="0" err="1"/>
              <a:t>LIZ</a:t>
            </a:r>
            <a:r>
              <a:rPr lang="lv-LV" sz="1400" dirty="0"/>
              <a:t>, kas ir 15,1</a:t>
            </a:r>
            <a:r>
              <a:rPr lang="lv-LV" sz="1800" dirty="0">
                <a:effectLst/>
                <a:latin typeface="Aptos" panose="020B0004020202020204" pitchFamily="34" charset="0"/>
                <a:ea typeface="Aptos" panose="020B0004020202020204" pitchFamily="34" charset="0"/>
                <a:cs typeface="Times New Roman" panose="02020603050405020304" pitchFamily="18" charset="0"/>
              </a:rPr>
              <a:t> </a:t>
            </a:r>
            <a:r>
              <a:rPr lang="lv-LV" sz="1400" dirty="0"/>
              <a:t>% no kopējās izmantotās </a:t>
            </a:r>
            <a:r>
              <a:rPr lang="lv-LV" sz="1400" dirty="0" err="1"/>
              <a:t>LIZ</a:t>
            </a:r>
            <a:r>
              <a:rPr lang="lv-LV" sz="1400" dirty="0"/>
              <a:t> platības</a:t>
            </a:r>
          </a:p>
          <a:p>
            <a:pPr>
              <a:spcBef>
                <a:spcPts val="600"/>
              </a:spcBef>
              <a:spcAft>
                <a:spcPts val="600"/>
              </a:spcAft>
            </a:pPr>
            <a:r>
              <a:rPr lang="lv-LV" sz="1400" dirty="0"/>
              <a:t>Pēdējos 3 gados bioloģisko augkopības saimniecību skaits </a:t>
            </a:r>
            <a:r>
              <a:rPr lang="lv-LV" sz="1400" b="1" dirty="0">
                <a:solidFill>
                  <a:schemeClr val="accent5">
                    <a:lumMod val="75000"/>
                  </a:schemeClr>
                </a:solidFill>
              </a:rPr>
              <a:t>samazinājies</a:t>
            </a:r>
            <a:r>
              <a:rPr lang="lv-LV" sz="1400" dirty="0"/>
              <a:t> par 18,1</a:t>
            </a:r>
            <a:r>
              <a:rPr lang="lv-LV" sz="1800" dirty="0">
                <a:effectLst/>
                <a:latin typeface="Aptos" panose="020B0004020202020204" pitchFamily="34" charset="0"/>
                <a:ea typeface="Aptos" panose="020B0004020202020204" pitchFamily="34" charset="0"/>
                <a:cs typeface="Times New Roman" panose="02020603050405020304" pitchFamily="18" charset="0"/>
              </a:rPr>
              <a:t> </a:t>
            </a:r>
            <a:r>
              <a:rPr lang="lv-LV" sz="1400" dirty="0"/>
              <a:t>%, savukārt apsaimniekotā platība </a:t>
            </a:r>
            <a:r>
              <a:rPr lang="lv-LV" sz="1400" b="1" dirty="0">
                <a:solidFill>
                  <a:schemeClr val="accent5">
                    <a:lumMod val="75000"/>
                  </a:schemeClr>
                </a:solidFill>
              </a:rPr>
              <a:t>pieaugusi </a:t>
            </a:r>
            <a:r>
              <a:rPr lang="lv-LV" sz="1400" dirty="0"/>
              <a:t>par 4,1</a:t>
            </a:r>
            <a:r>
              <a:rPr lang="lv-LV" sz="1800" dirty="0">
                <a:effectLst/>
                <a:latin typeface="Aptos" panose="020B0004020202020204" pitchFamily="34" charset="0"/>
                <a:ea typeface="Aptos" panose="020B0004020202020204" pitchFamily="34" charset="0"/>
                <a:cs typeface="Times New Roman" panose="02020603050405020304" pitchFamily="18" charset="0"/>
              </a:rPr>
              <a:t> </a:t>
            </a:r>
            <a:r>
              <a:rPr lang="lv-LV" sz="1400" dirty="0"/>
              <a:t>%</a:t>
            </a:r>
          </a:p>
        </p:txBody>
      </p:sp>
    </p:spTree>
    <p:extLst>
      <p:ext uri="{BB962C8B-B14F-4D97-AF65-F5344CB8AC3E}">
        <p14:creationId xmlns:p14="http://schemas.microsoft.com/office/powerpoint/2010/main" val="2273434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69DEA-948D-48A9-9668-DC4FCC5FE8BE}"/>
              </a:ext>
            </a:extLst>
          </p:cNvPr>
          <p:cNvSpPr>
            <a:spLocks noGrp="1"/>
          </p:cNvSpPr>
          <p:nvPr>
            <p:ph type="title"/>
          </p:nvPr>
        </p:nvSpPr>
        <p:spPr>
          <a:xfrm>
            <a:off x="628650" y="228600"/>
            <a:ext cx="10928350" cy="689103"/>
          </a:xfrm>
        </p:spPr>
        <p:txBody>
          <a:bodyPr>
            <a:normAutofit/>
          </a:bodyPr>
          <a:lstStyle/>
          <a:p>
            <a:r>
              <a:rPr lang="lv-LV" dirty="0">
                <a:solidFill>
                  <a:schemeClr val="accent5">
                    <a:lumMod val="75000"/>
                  </a:schemeClr>
                </a:solidFill>
              </a:rPr>
              <a:t>Bioloģiski audzēto lauksaimniecības dzīvnieku īpatsvars, %</a:t>
            </a:r>
            <a:endParaRPr lang="lv-LV" dirty="0">
              <a:highlight>
                <a:srgbClr val="FFFF00"/>
              </a:highlight>
            </a:endParaRPr>
          </a:p>
        </p:txBody>
      </p:sp>
      <p:sp>
        <p:nvSpPr>
          <p:cNvPr id="9" name="Slide Number Placeholder 8">
            <a:extLst>
              <a:ext uri="{FF2B5EF4-FFF2-40B4-BE49-F238E27FC236}">
                <a16:creationId xmlns:a16="http://schemas.microsoft.com/office/drawing/2014/main" id="{EBF11329-FC73-4572-A5AA-276955ECF38B}"/>
              </a:ext>
            </a:extLst>
          </p:cNvPr>
          <p:cNvSpPr>
            <a:spLocks noGrp="1"/>
          </p:cNvSpPr>
          <p:nvPr>
            <p:ph type="sldNum" sz="quarter" idx="18"/>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A872B60E-4EB4-4F22-94FA-9A040A0886AC}"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9</a:t>
            </a:fld>
            <a:endPar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n-ea"/>
              <a:cs typeface="Arial" panose="020B0604020202020204" pitchFamily="34" charset="0"/>
            </a:endParaRPr>
          </a:p>
        </p:txBody>
      </p:sp>
      <p:sp>
        <p:nvSpPr>
          <p:cNvPr id="4" name="Content Placeholder 3">
            <a:extLst>
              <a:ext uri="{FF2B5EF4-FFF2-40B4-BE49-F238E27FC236}">
                <a16:creationId xmlns:a16="http://schemas.microsoft.com/office/drawing/2014/main" id="{BC116DD3-6B0A-47C0-B0CD-06ADB8EEA3C0}"/>
              </a:ext>
            </a:extLst>
          </p:cNvPr>
          <p:cNvSpPr>
            <a:spLocks noGrp="1"/>
          </p:cNvSpPr>
          <p:nvPr>
            <p:ph sz="half" idx="1"/>
          </p:nvPr>
        </p:nvSpPr>
        <p:spPr>
          <a:xfrm>
            <a:off x="8001000" y="1181101"/>
            <a:ext cx="3784599" cy="4629764"/>
          </a:xfrm>
        </p:spPr>
        <p:txBody>
          <a:bodyPr>
            <a:noAutofit/>
          </a:bodyPr>
          <a:lstStyle/>
          <a:p>
            <a:pPr>
              <a:lnSpc>
                <a:spcPct val="120000"/>
              </a:lnSpc>
              <a:spcBef>
                <a:spcPts val="600"/>
              </a:spcBef>
              <a:spcAft>
                <a:spcPts val="600"/>
              </a:spcAft>
            </a:pPr>
            <a:r>
              <a:rPr lang="lv-LV" sz="1400" dirty="0"/>
              <a:t>2023. gadā bija 2148 bioloģiski sertificētas lauku saimniecības, kurās audzēja lauksaimniecības dzīvniekus, kas ir par 27</a:t>
            </a:r>
            <a:r>
              <a:rPr lang="lv-LV" sz="1800" dirty="0">
                <a:effectLst/>
                <a:latin typeface="Aptos" panose="020B0004020202020204" pitchFamily="34" charset="0"/>
                <a:ea typeface="Aptos" panose="020B0004020202020204" pitchFamily="34" charset="0"/>
                <a:cs typeface="Times New Roman" panose="02020603050405020304" pitchFamily="18" charset="0"/>
              </a:rPr>
              <a:t> </a:t>
            </a:r>
            <a:r>
              <a:rPr lang="lv-LV" sz="1400" dirty="0"/>
              <a:t>% mazāk nekā 2020. gadā. </a:t>
            </a:r>
          </a:p>
          <a:p>
            <a:pPr>
              <a:lnSpc>
                <a:spcPct val="120000"/>
              </a:lnSpc>
              <a:spcBef>
                <a:spcPts val="600"/>
              </a:spcBef>
              <a:spcAft>
                <a:spcPts val="600"/>
              </a:spcAft>
            </a:pPr>
            <a:r>
              <a:rPr lang="lv-LV" sz="1400" dirty="0"/>
              <a:t>Bioloģiski audzēto dzīvnieku skaits pēdējo 3 gadu laikā ir samazinājies:</a:t>
            </a:r>
          </a:p>
          <a:p>
            <a:pPr lvl="1">
              <a:lnSpc>
                <a:spcPct val="120000"/>
              </a:lnSpc>
              <a:spcBef>
                <a:spcPts val="600"/>
              </a:spcBef>
              <a:spcAft>
                <a:spcPts val="600"/>
              </a:spcAft>
            </a:pPr>
            <a:r>
              <a:rPr lang="lv-LV" sz="1400" dirty="0"/>
              <a:t>cūkas par 44,8</a:t>
            </a:r>
            <a:r>
              <a:rPr lang="lv-LV" sz="1800" dirty="0">
                <a:effectLst/>
                <a:latin typeface="Aptos" panose="020B0004020202020204" pitchFamily="34" charset="0"/>
                <a:ea typeface="Aptos" panose="020B0004020202020204" pitchFamily="34" charset="0"/>
                <a:cs typeface="Times New Roman" panose="02020603050405020304" pitchFamily="18" charset="0"/>
              </a:rPr>
              <a:t> </a:t>
            </a:r>
            <a:r>
              <a:rPr lang="lv-LV" sz="1400" dirty="0"/>
              <a:t>%</a:t>
            </a:r>
          </a:p>
          <a:p>
            <a:pPr lvl="1">
              <a:lnSpc>
                <a:spcPct val="120000"/>
              </a:lnSpc>
              <a:spcBef>
                <a:spcPts val="600"/>
              </a:spcBef>
              <a:spcAft>
                <a:spcPts val="600"/>
              </a:spcAft>
            </a:pPr>
            <a:r>
              <a:rPr lang="lv-LV" sz="1400" dirty="0"/>
              <a:t>Aitas par 22,3</a:t>
            </a:r>
            <a:r>
              <a:rPr lang="lv-LV" sz="1800" dirty="0">
                <a:effectLst/>
                <a:latin typeface="Aptos" panose="020B0004020202020204" pitchFamily="34" charset="0"/>
                <a:ea typeface="Aptos" panose="020B0004020202020204" pitchFamily="34" charset="0"/>
                <a:cs typeface="Times New Roman" panose="02020603050405020304" pitchFamily="18" charset="0"/>
              </a:rPr>
              <a:t> </a:t>
            </a:r>
            <a:r>
              <a:rPr lang="lv-LV" sz="1400" dirty="0"/>
              <a:t>%</a:t>
            </a:r>
          </a:p>
          <a:p>
            <a:pPr lvl="1">
              <a:lnSpc>
                <a:spcPct val="120000"/>
              </a:lnSpc>
              <a:spcBef>
                <a:spcPts val="600"/>
              </a:spcBef>
              <a:spcAft>
                <a:spcPts val="600"/>
              </a:spcAft>
            </a:pPr>
            <a:r>
              <a:rPr lang="lv-LV" sz="1400" dirty="0"/>
              <a:t>Liellopi par 21,7</a:t>
            </a:r>
            <a:r>
              <a:rPr lang="lv-LV" sz="1800" dirty="0">
                <a:effectLst/>
                <a:latin typeface="Aptos" panose="020B0004020202020204" pitchFamily="34" charset="0"/>
                <a:ea typeface="Aptos" panose="020B0004020202020204" pitchFamily="34" charset="0"/>
                <a:cs typeface="Times New Roman" panose="02020603050405020304" pitchFamily="18" charset="0"/>
              </a:rPr>
              <a:t> </a:t>
            </a:r>
            <a:r>
              <a:rPr lang="lv-LV" sz="1400" dirty="0"/>
              <a:t>%</a:t>
            </a:r>
          </a:p>
          <a:p>
            <a:pPr lvl="1">
              <a:lnSpc>
                <a:spcPct val="120000"/>
              </a:lnSpc>
              <a:spcBef>
                <a:spcPts val="600"/>
              </a:spcBef>
              <a:spcAft>
                <a:spcPts val="600"/>
              </a:spcAft>
            </a:pPr>
            <a:r>
              <a:rPr lang="lv-LV" sz="1400" dirty="0"/>
              <a:t>Mājputni par 15,5</a:t>
            </a:r>
            <a:r>
              <a:rPr lang="lv-LV" sz="1800" dirty="0">
                <a:effectLst/>
                <a:latin typeface="Aptos" panose="020B0004020202020204" pitchFamily="34" charset="0"/>
                <a:ea typeface="Aptos" panose="020B0004020202020204" pitchFamily="34" charset="0"/>
                <a:cs typeface="Times New Roman" panose="02020603050405020304" pitchFamily="18" charset="0"/>
              </a:rPr>
              <a:t> </a:t>
            </a:r>
            <a:r>
              <a:rPr lang="lv-LV" sz="1400" dirty="0"/>
              <a:t>%</a:t>
            </a:r>
          </a:p>
          <a:p>
            <a:pPr lvl="1">
              <a:lnSpc>
                <a:spcPct val="120000"/>
              </a:lnSpc>
              <a:spcBef>
                <a:spcPts val="600"/>
              </a:spcBef>
              <a:spcAft>
                <a:spcPts val="600"/>
              </a:spcAft>
            </a:pPr>
            <a:r>
              <a:rPr lang="lv-LV" sz="1400" dirty="0"/>
              <a:t>Kazas par 11,1</a:t>
            </a:r>
            <a:r>
              <a:rPr lang="lv-LV" sz="1800" dirty="0">
                <a:effectLst/>
                <a:latin typeface="Aptos" panose="020B0004020202020204" pitchFamily="34" charset="0"/>
                <a:ea typeface="Aptos" panose="020B0004020202020204" pitchFamily="34" charset="0"/>
                <a:cs typeface="Times New Roman" panose="02020603050405020304" pitchFamily="18" charset="0"/>
              </a:rPr>
              <a:t> </a:t>
            </a:r>
            <a:r>
              <a:rPr lang="lv-LV" sz="1400" dirty="0"/>
              <a:t>%</a:t>
            </a:r>
          </a:p>
          <a:p>
            <a:endParaRPr lang="lv-LV" sz="1400" dirty="0"/>
          </a:p>
        </p:txBody>
      </p:sp>
      <p:graphicFrame>
        <p:nvGraphicFramePr>
          <p:cNvPr id="10" name="Content Placeholder 9">
            <a:extLst>
              <a:ext uri="{FF2B5EF4-FFF2-40B4-BE49-F238E27FC236}">
                <a16:creationId xmlns:a16="http://schemas.microsoft.com/office/drawing/2014/main" id="{CE70A112-EC4B-4F8C-87BB-2CB04927A9CF}"/>
              </a:ext>
            </a:extLst>
          </p:cNvPr>
          <p:cNvGraphicFramePr>
            <a:graphicFrameLocks/>
          </p:cNvGraphicFramePr>
          <p:nvPr>
            <p:extLst>
              <p:ext uri="{D42A27DB-BD31-4B8C-83A1-F6EECF244321}">
                <p14:modId xmlns:p14="http://schemas.microsoft.com/office/powerpoint/2010/main" val="1076509090"/>
              </p:ext>
            </p:extLst>
          </p:nvPr>
        </p:nvGraphicFramePr>
        <p:xfrm>
          <a:off x="557486" y="990600"/>
          <a:ext cx="7037114" cy="49790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0934769"/>
      </p:ext>
    </p:extLst>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zentacija_wide_LV" id="{1E069535-132E-42D3-82C4-53EDAF52D4BC}" vid="{9D04EA32-82D4-4930-9BAD-A566683416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varigi xmlns="dbfa4824-63f3-4e3f-be46-8a1fd2d5e661">Mapes (Folder) vai datnes (File) nosaukumu nedrīkst mainīt!</Svarigi>
    <Seciba xmlns="dbfa4824-63f3-4e3f-be46-8a1fd2d5e661">1</Seciba>
    <TaxCatchAll xmlns="3b728008-82f3-4c72-b335-5b184a27f4f9" xsi:nil="true"/>
    <lcf76f155ced4ddcb4097134ff3c332f xmlns="dbfa4824-63f3-4e3f-be46-8a1fd2d5e66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s" ma:contentTypeID="0x010100923BB8B432E4994FA12DAA3B02CA8254" ma:contentTypeVersion="21" ma:contentTypeDescription="Izveidot jaunu dokumentu." ma:contentTypeScope="" ma:versionID="15bec1109d7c1ae798c5737e1c29aeeb">
  <xsd:schema xmlns:xsd="http://www.w3.org/2001/XMLSchema" xmlns:xs="http://www.w3.org/2001/XMLSchema" xmlns:p="http://schemas.microsoft.com/office/2006/metadata/properties" xmlns:ns2="dbfa4824-63f3-4e3f-be46-8a1fd2d5e661" xmlns:ns3="3b728008-82f3-4c72-b335-5b184a27f4f9" targetNamespace="http://schemas.microsoft.com/office/2006/metadata/properties" ma:root="true" ma:fieldsID="11a2a8dc073f74958354646a605cdce3" ns2:_="" ns3:_="">
    <xsd:import namespace="dbfa4824-63f3-4e3f-be46-8a1fd2d5e661"/>
    <xsd:import namespace="3b728008-82f3-4c72-b335-5b184a27f4f9"/>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Svarigi" minOccurs="0"/>
                <xsd:element ref="ns2:Seciba" minOccurs="0"/>
                <xsd:element ref="ns2:MediaServiceOCR" minOccurs="0"/>
                <xsd:element ref="ns2:lcf76f155ced4ddcb4097134ff3c332f" minOccurs="0"/>
                <xsd:element ref="ns3:TaxCatchAll" minOccurs="0"/>
                <xsd:element ref="ns2:MediaServiceAutoKeyPoints" minOccurs="0"/>
                <xsd:element ref="ns2:MediaServiceKeyPoint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fa4824-63f3-4e3f-be46-8a1fd2d5e6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Svarigi" ma:index="16" nillable="true" ma:displayName="Svarīgi" ma:default="Mapes (Folder) vai datnes (File) nosaukumu nedrīkst mainīt!" ma:format="Dropdown" ma:internalName="Svarigi">
      <xsd:simpleType>
        <xsd:restriction base="dms:Text">
          <xsd:maxLength value="255"/>
        </xsd:restriction>
      </xsd:simpleType>
    </xsd:element>
    <xsd:element name="Seciba" ma:index="17" nillable="true" ma:displayName="Secība" ma:internalName="Seciba" ma:percentage="FALSE">
      <xsd:simpleType>
        <xsd:restriction base="dms:Number"/>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Attēlu atzīmes" ma:readOnly="false" ma:fieldId="{5cf76f15-5ced-4ddc-b409-7134ff3c332f}" ma:taxonomyMulti="true" ma:sspId="2da5ae06-1cae-4874-b349-f37f9a556e67" ma:termSetId="09814cd3-568e-fe90-9814-8d621ff8fb84" ma:anchorId="fba54fb3-c3e1-fe81-a776-ca4b69148c4d" ma:open="true" ma:isKeyword="false">
      <xsd:complexType>
        <xsd:sequence>
          <xsd:element ref="pc:Terms" minOccurs="0" maxOccurs="1"/>
        </xsd:sequence>
      </xsd:complex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728008-82f3-4c72-b335-5b184a27f4f9" elementFormDefault="qualified">
    <xsd:import namespace="http://schemas.microsoft.com/office/2006/documentManagement/types"/>
    <xsd:import namespace="http://schemas.microsoft.com/office/infopath/2007/PartnerControls"/>
    <xsd:element name="SharedWithUsers" ma:index="14"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Koplietots ar: detalizēti" ma:internalName="SharedWithDetails" ma:readOnly="true">
      <xsd:simpleType>
        <xsd:restriction base="dms:Note">
          <xsd:maxLength value="255"/>
        </xsd:restriction>
      </xsd:simpleType>
    </xsd:element>
    <xsd:element name="TaxCatchAll" ma:index="21" nillable="true" ma:displayName="Taxonomy Catch All Column" ma:hidden="true" ma:list="{6e6f6806-610f-4c72-98a0-c8345a2de742}" ma:internalName="TaxCatchAll" ma:showField="CatchAllData" ma:web="3b728008-82f3-4c72-b335-5b184a27f4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8BD4CF-DA10-4486-8A30-FD494E591D9A}">
  <ds:schemaRefs>
    <ds:schemaRef ds:uri="http://www.w3.org/XML/1998/namespace"/>
    <ds:schemaRef ds:uri="http://schemas.microsoft.com/office/2006/documentManagement/types"/>
    <ds:schemaRef ds:uri="http://schemas.openxmlformats.org/package/2006/metadata/core-properties"/>
    <ds:schemaRef ds:uri="http://purl.org/dc/dcmitype/"/>
    <ds:schemaRef ds:uri="http://purl.org/dc/elements/1.1/"/>
    <ds:schemaRef ds:uri="3b728008-82f3-4c72-b335-5b184a27f4f9"/>
    <ds:schemaRef ds:uri="dbfa4824-63f3-4e3f-be46-8a1fd2d5e661"/>
    <ds:schemaRef ds:uri="http://purl.org/dc/term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DCF65B53-8D16-40BB-AB7A-8DC3374ED93C}">
  <ds:schemaRefs>
    <ds:schemaRef ds:uri="http://schemas.microsoft.com/sharepoint/v3/contenttype/forms"/>
  </ds:schemaRefs>
</ds:datastoreItem>
</file>

<file path=customXml/itemProps3.xml><?xml version="1.0" encoding="utf-8"?>
<ds:datastoreItem xmlns:ds="http://schemas.openxmlformats.org/officeDocument/2006/customXml" ds:itemID="{D50A8648-9A57-4070-9D94-EAC2A21D7A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fa4824-63f3-4e3f-be46-8a1fd2d5e661"/>
    <ds:schemaRef ds:uri="3b728008-82f3-4c72-b335-5b184a27f4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Prezentacija_wide_LV_16_9</Template>
  <TotalTime>2502</TotalTime>
  <Words>909</Words>
  <Application>Microsoft Office PowerPoint</Application>
  <PresentationFormat>Widescreen</PresentationFormat>
  <Paragraphs>157</Paragraphs>
  <Slides>17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Aptos</vt:lpstr>
      <vt:lpstr>Arial</vt:lpstr>
      <vt:lpstr>Calibri</vt:lpstr>
      <vt:lpstr>Times New Roman</vt:lpstr>
      <vt:lpstr>Verdana</vt:lpstr>
      <vt:lpstr>Wingdings</vt:lpstr>
      <vt:lpstr>89_Prezentacija_templateLV</vt:lpstr>
      <vt:lpstr>2023. gada lauku saimniecību integrētā statistika: rezultāti un galvenās tendences lauksaimniecībā</vt:lpstr>
      <vt:lpstr>Apsekojuma rezultāti</vt:lpstr>
      <vt:lpstr>Lauksaimniecības zemes izmantošana</vt:lpstr>
      <vt:lpstr>Lauksaimniecības kultūraugu platības</vt:lpstr>
      <vt:lpstr>Lauksaimniecības dzīvnieku skaita izmaiņas</vt:lpstr>
      <vt:lpstr>Saimniecību skaita un platību īpatsvars ekonomiskā lieluma grupās, % </vt:lpstr>
      <vt:lpstr>Lauku saimniecības vidējais lielums </vt:lpstr>
      <vt:lpstr>Bioloģiski sertificēto platību īpatsvars, %</vt:lpstr>
      <vt:lpstr>Bioloģiski audzēto lauksaimniecības dzīvnieku īpatsvars, %</vt:lpstr>
      <vt:lpstr>Agrovidi raksturojošie rādītāji – augsnes auglību saglabājošas prakses</vt:lpstr>
      <vt:lpstr>Saimniecību nodrošinājums ar lauksaimniecības tehniku</vt:lpstr>
      <vt:lpstr>Lauku saimniecību specializācija (% no saimniecību kopskaita) </vt:lpstr>
      <vt:lpstr>Pastāvīgi nodarbināto skaits pēc nostrādāto stundu skaita, % no kopējā pastāvīgi  nodarbināto skaita lauksaimniecībā</vt:lpstr>
      <vt:lpstr>Lauksaimniecībā nodarbināto dzimuma struktūra, %</vt:lpstr>
      <vt:lpstr>Definīcija: Lauksaimniecībā nodarbinātie</vt:lpstr>
      <vt:lpstr>2020. gada lauksaimniecības skaitīšanas rezultāti Eiropas Savienībā</vt:lpstr>
      <vt:lpstr>PowerPoint Presentation</vt:lpstr>
    </vt:vector>
  </TitlesOfParts>
  <Company>Central Statistical Bureau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Prezentācijas paraugs (platiem ekrāniem 16 x 9) latviešu valodā</dc:title>
  <dc:creator>Maija Graudina</dc:creator>
  <cp:lastModifiedBy>Ilze Januska</cp:lastModifiedBy>
  <cp:revision>16</cp:revision>
  <dcterms:created xsi:type="dcterms:W3CDTF">2024-06-13T07:35:13Z</dcterms:created>
  <dcterms:modified xsi:type="dcterms:W3CDTF">2025-01-10T09:43:27Z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0x010100923BB8B432E4994FA12DAA3B02CA8254</vt:lpwstr>
  </property>
  <property fmtid="{D5CDD505-2E9C-101B-9397-08002B2CF9AE}" pid="3" name="MediaServiceImageTags">
    <vt:lpwstr/>
  </property>
</Properties>
</file>